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2" r:id="rId1"/>
  </p:sldMasterIdLst>
  <p:notesMasterIdLst>
    <p:notesMasterId r:id="rId22"/>
  </p:notesMasterIdLst>
  <p:sldIdLst>
    <p:sldId id="280" r:id="rId2"/>
    <p:sldId id="357" r:id="rId3"/>
    <p:sldId id="362" r:id="rId4"/>
    <p:sldId id="309" r:id="rId5"/>
    <p:sldId id="347" r:id="rId6"/>
    <p:sldId id="349" r:id="rId7"/>
    <p:sldId id="350" r:id="rId8"/>
    <p:sldId id="341" r:id="rId9"/>
    <p:sldId id="291" r:id="rId10"/>
    <p:sldId id="351" r:id="rId11"/>
    <p:sldId id="352" r:id="rId12"/>
    <p:sldId id="312" r:id="rId13"/>
    <p:sldId id="282" r:id="rId14"/>
    <p:sldId id="368" r:id="rId15"/>
    <p:sldId id="369" r:id="rId16"/>
    <p:sldId id="366" r:id="rId17"/>
    <p:sldId id="324" r:id="rId18"/>
    <p:sldId id="370" r:id="rId19"/>
    <p:sldId id="361" r:id="rId20"/>
    <p:sldId id="363" r:id="rId21"/>
  </p:sldIdLst>
  <p:sldSz cx="9144000" cy="5715000" type="screen16x10"/>
  <p:notesSz cx="6858000" cy="9144000"/>
  <p:defaultTextStyle>
    <a:defPPr>
      <a:defRPr lang="en-US"/>
    </a:defPPr>
    <a:lvl1pPr marL="0" algn="l" defTabSz="713203" rtl="0" eaLnBrk="1" latinLnBrk="0" hangingPunct="1">
      <a:defRPr sz="1404" kern="1200">
        <a:solidFill>
          <a:schemeClr val="tx1"/>
        </a:solidFill>
        <a:latin typeface="+mn-lt"/>
        <a:ea typeface="+mn-ea"/>
        <a:cs typeface="+mn-cs"/>
      </a:defRPr>
    </a:lvl1pPr>
    <a:lvl2pPr marL="356602" algn="l" defTabSz="713203" rtl="0" eaLnBrk="1" latinLnBrk="0" hangingPunct="1">
      <a:defRPr sz="1404" kern="1200">
        <a:solidFill>
          <a:schemeClr val="tx1"/>
        </a:solidFill>
        <a:latin typeface="+mn-lt"/>
        <a:ea typeface="+mn-ea"/>
        <a:cs typeface="+mn-cs"/>
      </a:defRPr>
    </a:lvl2pPr>
    <a:lvl3pPr marL="713203" algn="l" defTabSz="713203" rtl="0" eaLnBrk="1" latinLnBrk="0" hangingPunct="1">
      <a:defRPr sz="1404" kern="1200">
        <a:solidFill>
          <a:schemeClr val="tx1"/>
        </a:solidFill>
        <a:latin typeface="+mn-lt"/>
        <a:ea typeface="+mn-ea"/>
        <a:cs typeface="+mn-cs"/>
      </a:defRPr>
    </a:lvl3pPr>
    <a:lvl4pPr marL="1069805" algn="l" defTabSz="713203" rtl="0" eaLnBrk="1" latinLnBrk="0" hangingPunct="1">
      <a:defRPr sz="1404" kern="1200">
        <a:solidFill>
          <a:schemeClr val="tx1"/>
        </a:solidFill>
        <a:latin typeface="+mn-lt"/>
        <a:ea typeface="+mn-ea"/>
        <a:cs typeface="+mn-cs"/>
      </a:defRPr>
    </a:lvl4pPr>
    <a:lvl5pPr marL="1426407" algn="l" defTabSz="713203" rtl="0" eaLnBrk="1" latinLnBrk="0" hangingPunct="1">
      <a:defRPr sz="1404" kern="1200">
        <a:solidFill>
          <a:schemeClr val="tx1"/>
        </a:solidFill>
        <a:latin typeface="+mn-lt"/>
        <a:ea typeface="+mn-ea"/>
        <a:cs typeface="+mn-cs"/>
      </a:defRPr>
    </a:lvl5pPr>
    <a:lvl6pPr marL="1783009" algn="l" defTabSz="713203" rtl="0" eaLnBrk="1" latinLnBrk="0" hangingPunct="1">
      <a:defRPr sz="1404" kern="1200">
        <a:solidFill>
          <a:schemeClr val="tx1"/>
        </a:solidFill>
        <a:latin typeface="+mn-lt"/>
        <a:ea typeface="+mn-ea"/>
        <a:cs typeface="+mn-cs"/>
      </a:defRPr>
    </a:lvl6pPr>
    <a:lvl7pPr marL="2139610" algn="l" defTabSz="713203" rtl="0" eaLnBrk="1" latinLnBrk="0" hangingPunct="1">
      <a:defRPr sz="1404" kern="1200">
        <a:solidFill>
          <a:schemeClr val="tx1"/>
        </a:solidFill>
        <a:latin typeface="+mn-lt"/>
        <a:ea typeface="+mn-ea"/>
        <a:cs typeface="+mn-cs"/>
      </a:defRPr>
    </a:lvl7pPr>
    <a:lvl8pPr marL="2496212" algn="l" defTabSz="713203" rtl="0" eaLnBrk="1" latinLnBrk="0" hangingPunct="1">
      <a:defRPr sz="1404" kern="1200">
        <a:solidFill>
          <a:schemeClr val="tx1"/>
        </a:solidFill>
        <a:latin typeface="+mn-lt"/>
        <a:ea typeface="+mn-ea"/>
        <a:cs typeface="+mn-cs"/>
      </a:defRPr>
    </a:lvl8pPr>
    <a:lvl9pPr marL="2852814" algn="l" defTabSz="713203"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15:guide id="2" pos="144" userDrawn="1">
          <p15:clr>
            <a:srgbClr val="A4A3A4"/>
          </p15:clr>
        </p15:guide>
        <p15:guide id="4" orient="horz" pos="1296" userDrawn="1">
          <p15:clr>
            <a:srgbClr val="A4A3A4"/>
          </p15:clr>
        </p15:guide>
        <p15:guide id="5" pos="2880" userDrawn="1">
          <p15:clr>
            <a:srgbClr val="A4A3A4"/>
          </p15:clr>
        </p15:guide>
        <p15:guide id="6" orient="horz" pos="1800" userDrawn="1">
          <p15:clr>
            <a:srgbClr val="A4A3A4"/>
          </p15:clr>
        </p15:guide>
        <p15:guide id="7" pos="4464" userDrawn="1">
          <p15:clr>
            <a:srgbClr val="A4A3A4"/>
          </p15:clr>
        </p15:guide>
        <p15:guide id="8" pos="40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FFB900"/>
    <a:srgbClr val="00BCF2"/>
    <a:srgbClr val="00B294"/>
    <a:srgbClr val="BAD80A"/>
    <a:srgbClr val="FFFFFF"/>
    <a:srgbClr val="004B50"/>
    <a:srgbClr val="5C2D91"/>
    <a:srgbClr val="B4A0FF"/>
    <a:srgbClr val="B400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3605" autoAdjust="0"/>
    <p:restoredTop sz="67681" autoAdjust="0"/>
  </p:normalViewPr>
  <p:slideViewPr>
    <p:cSldViewPr snapToGrid="0">
      <p:cViewPr varScale="1">
        <p:scale>
          <a:sx n="132" d="100"/>
          <a:sy n="132" d="100"/>
        </p:scale>
        <p:origin x="1716" y="120"/>
      </p:cViewPr>
      <p:guideLst>
        <p:guide pos="144"/>
        <p:guide orient="horz" pos="1296"/>
        <p:guide pos="2880"/>
        <p:guide orient="horz" pos="1800"/>
        <p:guide pos="4464"/>
        <p:guide pos="4056"/>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291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jpeg>
</file>

<file path=ppt/media/image26.jpeg>
</file>

<file path=ppt/media/image27.png>
</file>

<file path=ppt/media/image28.jpg>
</file>

<file path=ppt/media/image29.png>
</file>

<file path=ppt/media/image3.png>
</file>

<file path=ppt/media/image30.png>
</file>

<file path=ppt/media/image31.png>
</file>

<file path=ppt/media/image32.png>
</file>

<file path=ppt/media/image33.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2F3BE2-5C17-F645-BF93-BBD4DADA8A4A}" type="datetimeFigureOut">
              <a:rPr lang="en-US" smtClean="0"/>
              <a:t>10/31/2017</a:t>
            </a:fld>
            <a:endParaRPr lang="hi-IN"/>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F0EC2C-E6BA-F248-9EDA-113245C923E1}" type="slidenum">
              <a:rPr lang="en-US" smtClean="0"/>
              <a:t>‹#›</a:t>
            </a:fld>
            <a:endParaRPr lang="hi-IN"/>
          </a:p>
        </p:txBody>
      </p:sp>
    </p:spTree>
    <p:extLst>
      <p:ext uri="{BB962C8B-B14F-4D97-AF65-F5344CB8AC3E}">
        <p14:creationId xmlns:p14="http://schemas.microsoft.com/office/powerpoint/2010/main" val="535615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education.minecraft.net/" TargetMode="External"/><Relationship Id="rId7" Type="http://schemas.openxmlformats.org/officeDocument/2006/relationships/hyperlink" Target="http://studio.code.org/" TargetMode="External"/><Relationship Id="rId2" Type="http://schemas.openxmlformats.org/officeDocument/2006/relationships/slide" Target="../slides/slide19.xml"/><Relationship Id="rId1" Type="http://schemas.openxmlformats.org/officeDocument/2006/relationships/notesMaster" Target="../notesMasters/notesMaster1.xml"/><Relationship Id="rId6" Type="http://schemas.openxmlformats.org/officeDocument/2006/relationships/hyperlink" Target="https://studio.code.org/" TargetMode="External"/><Relationship Id="rId5" Type="http://schemas.openxmlformats.org/officeDocument/2006/relationships/hyperlink" Target="http://code.org/educate" TargetMode="External"/><Relationship Id="rId4" Type="http://schemas.openxmlformats.org/officeDocument/2006/relationships/hyperlink" Target="https://code.org/educate"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hi-IN" b="0" u="none" dirty="0"/>
              <a:t>निम्नलिखित प्रस्तुति का प्रयोजन 5-10 वर्ष की आयु के बीच के बच्चों के उपयोग के लिए है। हम इस गतिविधि के लिए 60 मिनट की योजना बनाने की अनुशंसा करते हैं। कम आयु वाले प्रतिभागियों के लिए समय कम कर दें। </a:t>
            </a:r>
            <a:endParaRPr lang="hi-IN" b="1" u="sng" dirty="0"/>
          </a:p>
          <a:p>
            <a:endParaRPr lang="hi-IN" b="1" u="sng" noProof="1">
              <a:latin typeface="Nirmala UI"/>
              <a:cs typeface="Nirmala UI"/>
            </a:endParaRPr>
          </a:p>
          <a:p>
            <a:r>
              <a:rPr lang="hi-IN" b="1" u="sng" noProof="1">
                <a:latin typeface="Nirmala UI"/>
              </a:rPr>
              <a:t>नमूना स्क्रिप्ट: </a:t>
            </a:r>
          </a:p>
          <a:p>
            <a:endParaRPr lang="hi-IN" b="1" u="sng" noProof="1"/>
          </a:p>
          <a:p>
            <a:pPr>
              <a:defRPr/>
            </a:pPr>
            <a:r>
              <a:rPr lang="hi-IN" b="0" u="none" dirty="0"/>
              <a:t>“सबको नमस्ते</a:t>
            </a:r>
            <a:r>
              <a:rPr lang="hi-IN" kern="1200" dirty="0">
                <a:effectLst/>
                <a:latin typeface="+mn-lt"/>
              </a:rPr>
              <a:t>! मैं &lt;organization&gt; यहाँ से &lt;name&gt; हूँ। </a:t>
            </a:r>
            <a:r>
              <a:rPr lang="hi-IN" b="0" u="none" dirty="0"/>
              <a:t>आज हम Minecraft के साथ हम Hour of Code</a:t>
            </a:r>
            <a:r>
              <a:rPr lang="en-US" b="0" u="none" baseline="30000" dirty="0"/>
              <a:t>TM</a:t>
            </a:r>
            <a:r>
              <a:rPr lang="hi-IN" b="0" u="none" dirty="0"/>
              <a:t> करने जा रहे हैं। </a:t>
            </a:r>
            <a:r>
              <a:rPr lang="hi-IN" kern="1200" dirty="0">
                <a:effectLst/>
                <a:latin typeface="+mn-lt"/>
              </a:rPr>
              <a:t>Hour of </a:t>
            </a:r>
            <a:r>
              <a:rPr lang="hi-IN" b="0" u="none" dirty="0"/>
              <a:t>Code</a:t>
            </a:r>
            <a:r>
              <a:rPr lang="en-US" b="0" u="none" baseline="30000" dirty="0"/>
              <a:t>TM</a:t>
            </a:r>
            <a:r>
              <a:rPr lang="hi-IN" kern="1200" dirty="0">
                <a:effectLst/>
                <a:latin typeface="+mn-lt"/>
              </a:rPr>
              <a:t> is</a:t>
            </a:r>
            <a:r>
              <a:rPr lang="hi-IN" dirty="0"/>
              <a:t> </a:t>
            </a:r>
            <a:r>
              <a:rPr lang="hi-IN" kern="1200" dirty="0">
                <a:effectLst/>
                <a:latin typeface="+mn-lt"/>
              </a:rPr>
              <a:t>एक गैर-लाभोद्देशीय संगठन Hour of </a:t>
            </a:r>
            <a:r>
              <a:rPr lang="hi-IN" b="0" u="none" dirty="0"/>
              <a:t>Code</a:t>
            </a:r>
            <a:r>
              <a:rPr lang="en-US" b="0" u="none" baseline="30000" dirty="0"/>
              <a:t>TM</a:t>
            </a:r>
            <a:r>
              <a:rPr lang="hi-IN" kern="1200" dirty="0">
                <a:effectLst/>
                <a:latin typeface="+mn-lt"/>
              </a:rPr>
              <a:t>, Code.org द्वारा यह दर्शाने के लिए आयोजित एक वैश्विक अभियान है कि कोई भी व्यक्ति मूल बातें सीख सकता है। आज, आप Microsoft के नए</a:t>
            </a:r>
            <a:r>
              <a:rPr lang="hi-IN" dirty="0"/>
              <a:t> </a:t>
            </a:r>
            <a:r>
              <a:rPr lang="hi-IN" b="0" u="none" baseline="0" dirty="0"/>
              <a:t>Minecraft Hour of </a:t>
            </a:r>
            <a:r>
              <a:rPr lang="hi-IN" b="0" u="none" dirty="0"/>
              <a:t>Code</a:t>
            </a:r>
            <a:r>
              <a:rPr lang="en-US" b="0" u="none" baseline="30000" dirty="0"/>
              <a:t>TM</a:t>
            </a:r>
            <a:r>
              <a:rPr lang="hi-IN" b="0" u="none" baseline="0" dirty="0"/>
              <a:t> ट्यूटोरियल का उपयोग करते हुए इसे कोड करने का तरीका सीखकर इसका हिस्सा बनेंगे। इसके पहले, हम थोड़ा-बहुत इस बात पर चर्चा करने जा रहे हैं कि कोडिंग क्या है, उसका क्या महत्व है और वह क्यों इतनी मज़ेदार गतिविधि है!”</a:t>
            </a:r>
            <a:endParaRPr lang="hi-IN" b="1" u="sng" dirty="0"/>
          </a:p>
          <a:p>
            <a:endParaRPr lang="hi-IN" b="1" u="sng" noProof="1"/>
          </a:p>
          <a:p>
            <a:r>
              <a:rPr lang="hi-IN" b="1" u="sng" noProof="1">
                <a:latin typeface="Nirmala UI"/>
              </a:rPr>
              <a:t>स्लाइड लक्ष्य:</a:t>
            </a:r>
            <a:r>
              <a:rPr lang="hi-IN" dirty="0"/>
              <a:t> </a:t>
            </a:r>
          </a:p>
          <a:p>
            <a:endParaRPr lang="hi-IN" b="0" u="none" baseline="0" noProof="1"/>
          </a:p>
          <a:p>
            <a:r>
              <a:rPr lang="hi-IN" b="0" u="none" baseline="0" noProof="1">
                <a:latin typeface="Nirmala UI"/>
              </a:rPr>
              <a:t>प्रतिभागियों को Hour of Code™ के प्रति प्रोत्साहित करने के लिए!</a:t>
            </a:r>
          </a:p>
          <a:p>
            <a:endParaRPr lang="hi-IN" b="0" u="none" baseline="0" noProof="1"/>
          </a:p>
          <a:p>
            <a:r>
              <a:rPr lang="hi-IN" b="1" u="sng" baseline="0" noProof="1">
                <a:latin typeface="Nirmala UI"/>
              </a:rPr>
              <a:t>समन्वयक नोट:</a:t>
            </a:r>
          </a:p>
          <a:p>
            <a:r>
              <a:rPr lang="hi-IN" sz="1200" kern="1200" noProof="1">
                <a:solidFill>
                  <a:schemeClr val="tx1"/>
                </a:solidFill>
                <a:effectLst/>
                <a:latin typeface="Nirmala UI"/>
              </a:rPr>
              <a:t>ध्यान रहे कि इवेंट का प्राथमिक उद्देश्य प्रतिभागियों को ट्यूटोरियल से जोड़ना है। तदनुसार आपकी प्रस्तुति का समय सीमित करें। इस डेक के अधिकांश स्लाइड तेज़ और संवादात्मक प्रस्तुतिकरण का समर्थन करते हुए, बेहद संक्षिप्त रूप में दिखाने के लिए तैयार किए गए हैं।</a:t>
            </a:r>
            <a:endParaRPr lang="hi-IN" b="1" u="sng" noProof="1"/>
          </a:p>
          <a:p>
            <a:endParaRPr lang="hi-IN" b="1" u="sng" noProof="1"/>
          </a:p>
          <a:p>
            <a:endParaRPr lang="hi-IN" b="1" noProof="1"/>
          </a:p>
          <a:p>
            <a:r>
              <a:rPr lang="hi-IN" b="1" u="sng" noProof="1">
                <a:latin typeface="Nirmala UI"/>
              </a:rPr>
              <a:t>इस स्लाइड के लिए छवि निर्देश:</a:t>
            </a:r>
            <a:endParaRPr lang="hi-IN" sz="1200" u="sng" kern="1200" noProof="1">
              <a:solidFill>
                <a:schemeClr val="tx1"/>
              </a:solidFill>
              <a:effectLst/>
              <a:latin typeface="Nirmala UI"/>
              <a:ea typeface="Nirmala UI"/>
              <a:cs typeface="Nirmala UI"/>
            </a:endParaRPr>
          </a:p>
          <a:p>
            <a:endParaRPr lang="hi-IN" sz="1200" kern="1200" noProof="1">
              <a:solidFill>
                <a:schemeClr val="tx1"/>
              </a:solidFill>
              <a:effectLst/>
              <a:latin typeface="Nirmala UI"/>
              <a:ea typeface="Nirmala UI"/>
              <a:cs typeface="Nirmala UI"/>
            </a:endParaRPr>
          </a:p>
          <a:p>
            <a:r>
              <a:rPr lang="hi-IN" noProof="1">
                <a:effectLst/>
              </a:rPr>
              <a:t>यह छवि Hour of Code™ आयोजनों में वैश्विक भागीदारी को दर्शाती है।</a:t>
            </a:r>
          </a:p>
        </p:txBody>
      </p:sp>
      <p:sp>
        <p:nvSpPr>
          <p:cNvPr id="4" name="Slide Number Placeholder 3"/>
          <p:cNvSpPr>
            <a:spLocks noGrp="1"/>
          </p:cNvSpPr>
          <p:nvPr>
            <p:ph type="sldNum" sz="quarter" idx="10"/>
          </p:nvPr>
        </p:nvSpPr>
        <p:spPr/>
        <p:txBody>
          <a:bodyPr/>
          <a:lstStyle/>
          <a:p>
            <a:fld id="{88F0EC2C-E6BA-F248-9EDA-113245C923E1}" type="slidenum">
              <a:rPr lang="en-US" smtClean="0"/>
              <a:t>1</a:t>
            </a:fld>
            <a:endParaRPr lang="hi-IN"/>
          </a:p>
        </p:txBody>
      </p:sp>
    </p:spTree>
    <p:extLst>
      <p:ext uri="{BB962C8B-B14F-4D97-AF65-F5344CB8AC3E}">
        <p14:creationId xmlns:p14="http://schemas.microsoft.com/office/powerpoint/2010/main" val="5589337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नमूना स्क्रिप्ट:</a:t>
            </a:r>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p>
          <a:p>
            <a:r>
              <a:rPr lang="hi-IN" b="0" baseline="0" dirty="0"/>
              <a:t>“</a:t>
            </a:r>
            <a:r>
              <a:rPr lang="hi-IN" sz="1200" kern="1200" dirty="0">
                <a:solidFill>
                  <a:schemeClr val="tx1"/>
                </a:solidFill>
                <a:effectLst/>
                <a:latin typeface="+mn-lt"/>
              </a:rPr>
              <a:t>कोड से आप नए सिरे से चीज़ें तैयार कर सकते हैं, इसलिए इससे यथासंभव कल्पनाशील और रचनात्मक बनने में भी मदद मिलती है!”</a:t>
            </a:r>
          </a:p>
          <a:p>
            <a:endParaRPr lang="hi-IN" b="1" u="sng" dirty="0"/>
          </a:p>
          <a:p>
            <a:endParaRPr lang="hi-IN" b="1" u="sng" dirty="0"/>
          </a:p>
          <a:p>
            <a:endParaRPr lang="hi-IN" dirty="0"/>
          </a:p>
        </p:txBody>
      </p:sp>
      <p:sp>
        <p:nvSpPr>
          <p:cNvPr id="4" name="Slide Number Placeholder 3"/>
          <p:cNvSpPr>
            <a:spLocks noGrp="1"/>
          </p:cNvSpPr>
          <p:nvPr>
            <p:ph type="sldNum" sz="quarter" idx="10"/>
          </p:nvPr>
        </p:nvSpPr>
        <p:spPr/>
        <p:txBody>
          <a:bodyPr/>
          <a:lstStyle/>
          <a:p>
            <a:fld id="{88F0EC2C-E6BA-F248-9EDA-113245C923E1}" type="slidenum">
              <a:rPr lang="en-US" smtClean="0"/>
              <a:t>10</a:t>
            </a:fld>
            <a:endParaRPr lang="hi-IN"/>
          </a:p>
        </p:txBody>
      </p:sp>
    </p:spTree>
    <p:extLst>
      <p:ext uri="{BB962C8B-B14F-4D97-AF65-F5344CB8AC3E}">
        <p14:creationId xmlns:p14="http://schemas.microsoft.com/office/powerpoint/2010/main" val="5724230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नमूना स्क्रिप्ट:</a:t>
            </a:r>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i-IN"/>
              <a:t>“कोडिंग एक सामूहिक गतिविधि है! क्योंकि कोड करने वाला हर व्यक्ति हमेशा समस्याएँ हल करता और अपनी कल्पना का उपयोग करता है, इसलिए वे हमेशा </a:t>
            </a:r>
            <a:r>
              <a:rPr lang="hi-IN" sz="1200" kern="1200" dirty="0">
                <a:solidFill>
                  <a:schemeClr val="tx1"/>
                </a:solidFill>
                <a:effectLst/>
                <a:latin typeface="+mn-lt"/>
              </a:rPr>
              <a:t>एक दूसरे के साथ अपने विचार और समाधान साझा करते हुए एक दूसरे की मदद करते हैं!” </a:t>
            </a:r>
            <a:endParaRPr lang="hi-IN" dirty="0"/>
          </a:p>
          <a:p>
            <a:endParaRPr lang="hi-IN" b="1" u="sng" dirty="0"/>
          </a:p>
          <a:p>
            <a:endParaRPr lang="hi-IN" dirty="0"/>
          </a:p>
        </p:txBody>
      </p:sp>
      <p:sp>
        <p:nvSpPr>
          <p:cNvPr id="4" name="Slide Number Placeholder 3"/>
          <p:cNvSpPr>
            <a:spLocks noGrp="1"/>
          </p:cNvSpPr>
          <p:nvPr>
            <p:ph type="sldNum" sz="quarter" idx="10"/>
          </p:nvPr>
        </p:nvSpPr>
        <p:spPr/>
        <p:txBody>
          <a:bodyPr/>
          <a:lstStyle/>
          <a:p>
            <a:fld id="{88F0EC2C-E6BA-F248-9EDA-113245C923E1}" type="slidenum">
              <a:rPr lang="en-US" smtClean="0"/>
              <a:t>11</a:t>
            </a:fld>
            <a:endParaRPr lang="hi-IN"/>
          </a:p>
        </p:txBody>
      </p:sp>
    </p:spTree>
    <p:extLst>
      <p:ext uri="{BB962C8B-B14F-4D97-AF65-F5344CB8AC3E}">
        <p14:creationId xmlns:p14="http://schemas.microsoft.com/office/powerpoint/2010/main" val="2586417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i-IN" b="1" u="sng" dirty="0">
                <a:latin typeface="Nirmala UI"/>
              </a:rPr>
              <a:t>नमूना स्क्रिप्ट:</a:t>
            </a:r>
          </a:p>
          <a:p>
            <a:endParaRPr lang="hi-IN" b="1" u="sng" dirty="0"/>
          </a:p>
          <a:p>
            <a:r>
              <a:rPr lang="hi-IN" sz="1200" kern="1200" dirty="0">
                <a:solidFill>
                  <a:schemeClr val="tx1"/>
                </a:solidFill>
                <a:effectLst/>
                <a:latin typeface="Nirmala UI"/>
              </a:rPr>
              <a:t>“आप क्या करना पसंद करते हैं?</a:t>
            </a:r>
            <a:r>
              <a:rPr lang="hi-IN" dirty="0"/>
              <a:t> </a:t>
            </a:r>
            <a:r>
              <a:rPr lang="hi-IN" sz="1200" kern="1200" dirty="0">
                <a:solidFill>
                  <a:schemeClr val="tx1"/>
                </a:solidFill>
                <a:effectLst/>
                <a:latin typeface="Nirmala UI"/>
              </a:rPr>
              <a:t>वह कुछ भी हो सकता है– पढ़ना, खेलना, फ़ैशन, वीडियो गेम्स खेलना।”</a:t>
            </a:r>
            <a:endParaRPr lang="hi-IN" b="1" u="sng" dirty="0"/>
          </a:p>
          <a:p>
            <a:endParaRPr lang="hi-IN" b="1" u="sng" dirty="0"/>
          </a:p>
          <a:p>
            <a:r>
              <a:rPr lang="hi-IN" b="1" u="sng" dirty="0">
                <a:latin typeface="Nirmala UI"/>
              </a:rPr>
              <a:t>स्लाइड लक्ष्य:</a:t>
            </a:r>
          </a:p>
          <a:p>
            <a:endParaRPr lang="hi-IN"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i-IN" sz="1200" kern="1200" dirty="0">
                <a:solidFill>
                  <a:schemeClr val="tx1"/>
                </a:solidFill>
                <a:effectLst/>
                <a:latin typeface="+mn-lt"/>
              </a:rPr>
              <a:t>कोडिंग को कुछ ऐसी चीज़ के रूप में स्थापित करना जो तकनीकी क्षेत्र से बाहर की दिलचस्पियों से जुड़ा है, जिसमें युवा लोगों के निवेश करने की अधिक संभावना है। लक्ष्य है उनकी कल्पनाओं को इस दिशा में काम करने देना कि वे उस प्रोजेक्ट की कोडिंग के प्रति अपने जुनून को कोडिंग परियोजना में कैसे अंतरित करेंगे। </a:t>
            </a:r>
            <a:endParaRPr lang="hi-IN" b="1" u="sng" dirty="0"/>
          </a:p>
          <a:p>
            <a:endParaRPr lang="hi-IN" b="1" dirty="0"/>
          </a:p>
          <a:p>
            <a:r>
              <a:rPr lang="hi-IN" b="1" u="sng" dirty="0"/>
              <a:t>सुविधाप्रदाता का नोट:</a:t>
            </a:r>
            <a:r>
              <a:rPr lang="hi-IN" b="1" u="none" dirty="0"/>
              <a:t> </a:t>
            </a:r>
            <a:r>
              <a:rPr lang="hi-IN" b="0" dirty="0"/>
              <a:t>अपने प्रतिभागियों को अपने जुनून और सुझावों को साझा करने के लिए कहें</a:t>
            </a:r>
          </a:p>
        </p:txBody>
      </p:sp>
      <p:sp>
        <p:nvSpPr>
          <p:cNvPr id="4" name="Slide Number Placeholder 3"/>
          <p:cNvSpPr>
            <a:spLocks noGrp="1"/>
          </p:cNvSpPr>
          <p:nvPr>
            <p:ph type="sldNum" sz="quarter" idx="10"/>
          </p:nvPr>
        </p:nvSpPr>
        <p:spPr/>
        <p:txBody>
          <a:bodyPr/>
          <a:lstStyle/>
          <a:p>
            <a:fld id="{88F0EC2C-E6BA-F248-9EDA-113245C923E1}" type="slidenum">
              <a:rPr lang="en-US" smtClean="0"/>
              <a:t>12</a:t>
            </a:fld>
            <a:endParaRPr lang="hi-IN"/>
          </a:p>
        </p:txBody>
      </p:sp>
    </p:spTree>
    <p:extLst>
      <p:ext uri="{BB962C8B-B14F-4D97-AF65-F5344CB8AC3E}">
        <p14:creationId xmlns:p14="http://schemas.microsoft.com/office/powerpoint/2010/main" val="11884374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i-IN" b="1" u="sng" dirty="0">
                <a:latin typeface="Nirmala UI"/>
              </a:rPr>
              <a:t>नमूना स्क्रिप्ट:</a:t>
            </a:r>
          </a:p>
          <a:p>
            <a:endParaRPr lang="hi-IN" b="1" u="sng" dirty="0"/>
          </a:p>
          <a:p>
            <a:r>
              <a:rPr lang="hi-IN" b="0" u="none" dirty="0">
                <a:latin typeface="Nirmala UI"/>
              </a:rPr>
              <a:t>“आप जो कुछ करना पसंद करते हैं, कोडिंग उन सभी चीज़ों का हिस्सा बन सकता है!”</a:t>
            </a:r>
          </a:p>
          <a:p>
            <a:endParaRPr lang="hi-IN" b="0" u="none" baseline="0" dirty="0"/>
          </a:p>
          <a:p>
            <a:r>
              <a:rPr lang="hi-IN" b="0" u="none" baseline="0" dirty="0">
                <a:latin typeface="Nirmala UI"/>
              </a:rPr>
              <a:t>*उल्लेख योग्य उदाहरण</a:t>
            </a:r>
          </a:p>
          <a:p>
            <a:pPr marL="628650" lvl="1" indent="-171450">
              <a:buFont typeface="Arial"/>
              <a:buChar char="•"/>
            </a:pPr>
            <a:r>
              <a:rPr lang="hi-IN" sz="1200" kern="1200" dirty="0">
                <a:solidFill>
                  <a:schemeClr val="tx1"/>
                </a:solidFill>
                <a:effectLst/>
                <a:latin typeface="+mn-lt"/>
              </a:rPr>
              <a:t>वे लोग जिन्हें </a:t>
            </a:r>
            <a:r>
              <a:rPr lang="hi-IN" sz="1200" b="1" kern="1200" dirty="0">
                <a:solidFill>
                  <a:schemeClr val="tx1"/>
                </a:solidFill>
                <a:effectLst/>
                <a:latin typeface="+mn-lt"/>
              </a:rPr>
              <a:t>फ़िल्में देखना</a:t>
            </a:r>
            <a:r>
              <a:rPr lang="hi-IN" sz="1200" kern="1200" dirty="0">
                <a:solidFill>
                  <a:schemeClr val="tx1"/>
                </a:solidFill>
                <a:effectLst/>
                <a:latin typeface="+mn-lt"/>
              </a:rPr>
              <a:t> पसंद है, एक ऐसा एप्लिकेशन बना सकते हैं जिसमें लोग उन्हें रेट कर सकें और उनके बारे में बातचीत कर सकें</a:t>
            </a:r>
            <a:endParaRPr lang="hi-IN" dirty="0">
              <a:effectLst/>
            </a:endParaRPr>
          </a:p>
          <a:p>
            <a:pPr marL="628650" lvl="1" indent="-171450">
              <a:buFont typeface="Arial"/>
              <a:buChar char="•"/>
            </a:pPr>
            <a:r>
              <a:rPr lang="hi-IN" sz="1200" b="1" kern="1200" dirty="0">
                <a:solidFill>
                  <a:schemeClr val="tx1"/>
                </a:solidFill>
                <a:effectLst/>
                <a:latin typeface="+mn-lt"/>
              </a:rPr>
              <a:t>वीडियो गेम्स </a:t>
            </a:r>
            <a:r>
              <a:rPr lang="hi-IN" sz="1200" kern="1200" dirty="0">
                <a:solidFill>
                  <a:schemeClr val="tx1"/>
                </a:solidFill>
                <a:effectLst/>
                <a:latin typeface="+mn-lt"/>
              </a:rPr>
              <a:t>पसंद करने वाले लोग स्वयं अपना गेम तैयार कर सकते हैं</a:t>
            </a:r>
          </a:p>
          <a:p>
            <a:pPr marL="628650" lvl="1" indent="-171450">
              <a:buFont typeface="Arial"/>
              <a:buChar char="•"/>
            </a:pPr>
            <a:r>
              <a:rPr lang="hi-IN" sz="1200" kern="1200" dirty="0">
                <a:solidFill>
                  <a:schemeClr val="tx1"/>
                </a:solidFill>
                <a:effectLst/>
                <a:latin typeface="Nirmala UI"/>
              </a:rPr>
              <a:t>यदि किसी को </a:t>
            </a:r>
            <a:r>
              <a:rPr lang="hi-IN" sz="1200" b="1" kern="1200" dirty="0">
                <a:solidFill>
                  <a:schemeClr val="tx1"/>
                </a:solidFill>
                <a:effectLst/>
                <a:latin typeface="Nirmala UI"/>
              </a:rPr>
              <a:t>खेल </a:t>
            </a:r>
            <a:r>
              <a:rPr lang="hi-IN" sz="1200" kern="1200" dirty="0">
                <a:solidFill>
                  <a:schemeClr val="tx1"/>
                </a:solidFill>
                <a:effectLst/>
                <a:latin typeface="Nirmala UI"/>
              </a:rPr>
              <a:t>पसंद है तो वह ऐसा ऐप बना सकते हैं जो उनके पसंदीदा टीम संबंधी आँकड़े दर्शाए </a:t>
            </a:r>
          </a:p>
          <a:p>
            <a:pPr marL="628650" lvl="1" indent="-171450">
              <a:buFont typeface="Arial"/>
              <a:buChar char="•"/>
            </a:pPr>
            <a:r>
              <a:rPr lang="hi-IN" sz="1200" kern="1200" dirty="0">
                <a:solidFill>
                  <a:schemeClr val="tx1"/>
                </a:solidFill>
                <a:effectLst/>
                <a:latin typeface="Nirmala UI"/>
              </a:rPr>
              <a:t>यदि कोई </a:t>
            </a:r>
            <a:r>
              <a:rPr lang="hi-IN" sz="1200" b="1" kern="1200" dirty="0">
                <a:solidFill>
                  <a:schemeClr val="tx1"/>
                </a:solidFill>
                <a:effectLst/>
                <a:latin typeface="Nirmala UI"/>
              </a:rPr>
              <a:t>कार्टून और सुपरहीरो</a:t>
            </a:r>
            <a:r>
              <a:rPr lang="hi-IN" sz="1200" kern="1200" dirty="0">
                <a:solidFill>
                  <a:schemeClr val="tx1"/>
                </a:solidFill>
                <a:effectLst/>
                <a:latin typeface="Nirmala UI"/>
              </a:rPr>
              <a:t> को पसंद करता हो, तो वे अपने पसंदीदा किरदारों के बारे में वेबसाइट बना सकते हैं </a:t>
            </a:r>
            <a:endParaRPr lang="hi-IN" dirty="0">
              <a:effectLst/>
            </a:endParaRPr>
          </a:p>
          <a:p>
            <a:endParaRPr lang="hi-IN" b="1" u="sng" dirty="0"/>
          </a:p>
          <a:p>
            <a:r>
              <a:rPr lang="hi-IN" b="1" u="sng" dirty="0">
                <a:latin typeface="Nirmala UI"/>
              </a:rPr>
              <a:t>स्लाइड लक्ष्य:</a:t>
            </a:r>
          </a:p>
          <a:p>
            <a:endParaRPr lang="hi-IN"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i-IN" sz="1200" kern="1200" dirty="0">
                <a:solidFill>
                  <a:schemeClr val="tx1"/>
                </a:solidFill>
                <a:effectLst/>
                <a:latin typeface="Nirmala UI"/>
              </a:rPr>
              <a:t>इस बात पर ज़ोर देना कि कोडिंग की प्रक्रिया तथा कोडिंग से वे क्या कुछ कर सकते हैं, यह जानने से न केवल वे मज़े लेने के नए तरीक़े ढूँढ़ सकते हैं, बल्कि उनके द्वारा तैयार की जा रही चीज़ कुछ ऐसी हो सकती है जो वे मित्रों के साथ साझा और उपयोग कर सकते हैं।</a:t>
            </a:r>
          </a:p>
          <a:p>
            <a:endParaRPr lang="hi-IN" b="1" dirty="0"/>
          </a:p>
          <a:p>
            <a:pPr marL="0" marR="0" indent="0" algn="l" defTabSz="914400" rtl="0" eaLnBrk="1" fontAlgn="auto" latinLnBrk="0" hangingPunct="1">
              <a:lnSpc>
                <a:spcPct val="100000"/>
              </a:lnSpc>
              <a:spcBef>
                <a:spcPts val="0"/>
              </a:spcBef>
              <a:spcAft>
                <a:spcPts val="0"/>
              </a:spcAft>
              <a:buClrTx/>
              <a:buSzTx/>
              <a:buFontTx/>
              <a:buNone/>
              <a:tabLst/>
              <a:defRPr/>
            </a:pPr>
            <a:endParaRPr lang="hi-IN" dirty="0"/>
          </a:p>
          <a:p>
            <a:endParaRPr lang="hi-IN" dirty="0"/>
          </a:p>
        </p:txBody>
      </p:sp>
      <p:sp>
        <p:nvSpPr>
          <p:cNvPr id="4" name="Slide Number Placeholder 3"/>
          <p:cNvSpPr>
            <a:spLocks noGrp="1"/>
          </p:cNvSpPr>
          <p:nvPr>
            <p:ph type="sldNum" sz="quarter" idx="10"/>
          </p:nvPr>
        </p:nvSpPr>
        <p:spPr/>
        <p:txBody>
          <a:bodyPr/>
          <a:lstStyle/>
          <a:p>
            <a:fld id="{88F0EC2C-E6BA-F248-9EDA-113245C923E1}" type="slidenum">
              <a:rPr lang="en-US" smtClean="0"/>
              <a:t>13</a:t>
            </a:fld>
            <a:endParaRPr lang="hi-IN"/>
          </a:p>
        </p:txBody>
      </p:sp>
    </p:spTree>
    <p:extLst>
      <p:ext uri="{BB962C8B-B14F-4D97-AF65-F5344CB8AC3E}">
        <p14:creationId xmlns:p14="http://schemas.microsoft.com/office/powerpoint/2010/main" val="713397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i-IN" b="1" u="sng" dirty="0">
                <a:latin typeface="Nirmala UI"/>
              </a:rPr>
              <a:t>नमूना स्क्रिप्ट:</a:t>
            </a:r>
          </a:p>
          <a:p>
            <a:endParaRPr lang="hi-IN" b="1" u="sng" dirty="0"/>
          </a:p>
          <a:p>
            <a:pPr marL="0" marR="0" lvl="0" indent="0" algn="l" defTabSz="914400" rtl="0" eaLnBrk="1" fontAlgn="auto" latinLnBrk="0" hangingPunct="1">
              <a:lnSpc>
                <a:spcPct val="100000"/>
              </a:lnSpc>
              <a:spcBef>
                <a:spcPts val="0"/>
              </a:spcBef>
              <a:spcAft>
                <a:spcPts val="0"/>
              </a:spcAft>
              <a:buClrTx/>
              <a:buSzTx/>
              <a:buFontTx/>
              <a:buNone/>
              <a:tabLst/>
              <a:defRPr/>
            </a:pPr>
            <a:r>
              <a:rPr lang="hi-IN" b="0" u="none" dirty="0"/>
              <a:t>“क्या आप कोडिंग शुरू करने के लिए तैयार हैं? आइए, शुरू करें! “आज के</a:t>
            </a:r>
            <a:r>
              <a:rPr lang="hi-IN" dirty="0"/>
              <a:t> </a:t>
            </a:r>
            <a:r>
              <a:rPr lang="hi-IN" sz="1200" dirty="0">
                <a:solidFill>
                  <a:schemeClr val="bg1"/>
                </a:solidFill>
                <a:latin typeface="Segoe UI Light" panose="020B0502040204020203" pitchFamily="34" charset="0"/>
              </a:rPr>
              <a:t>Hour of </a:t>
            </a:r>
            <a:r>
              <a:rPr lang="hi-IN" b="0" u="none" dirty="0"/>
              <a:t>Code</a:t>
            </a:r>
            <a:r>
              <a:rPr lang="en-US" b="0" u="none" baseline="30000" dirty="0"/>
              <a:t>TM</a:t>
            </a:r>
            <a:r>
              <a:rPr lang="hi-IN" sz="1200" dirty="0">
                <a:solidFill>
                  <a:schemeClr val="bg1"/>
                </a:solidFill>
                <a:latin typeface="Segoe UI Light" panose="020B0502040204020203" pitchFamily="34" charset="0"/>
              </a:rPr>
              <a:t> </a:t>
            </a:r>
            <a:r>
              <a:rPr lang="hi-IN" dirty="0"/>
              <a:t> के लिए,</a:t>
            </a:r>
            <a:r>
              <a:rPr lang="hi-IN" b="0" u="none" baseline="0" dirty="0"/>
              <a:t>हम </a:t>
            </a:r>
            <a:r>
              <a:rPr lang="hi-IN" sz="1200" kern="1200" dirty="0">
                <a:solidFill>
                  <a:schemeClr val="tx1"/>
                </a:solidFill>
                <a:effectLst/>
                <a:latin typeface="+mn-lt"/>
              </a:rPr>
              <a:t>Minecraft गेम-प्रेरित ट्यूटोरियल के माध्यम से सीखने वाले हैं</a:t>
            </a:r>
            <a:r>
              <a:rPr lang="hi-IN" b="0" u="none" baseline="0" dirty="0"/>
              <a:t>! ट्यूटोरियल</a:t>
            </a:r>
            <a:r>
              <a:rPr lang="hi-IN" sz="1200" kern="1200" dirty="0">
                <a:solidFill>
                  <a:schemeClr val="tx1"/>
                </a:solidFill>
                <a:effectLst/>
                <a:latin typeface="+mn-lt"/>
              </a:rPr>
              <a:t>Minecraft वीडियो से किरदारों और अवधारणाओं का उपयोग करता है, लेकिन वह स्वयं कोई गेम नहीं है।</a:t>
            </a:r>
            <a:r>
              <a:rPr lang="hi-IN" b="0" u="none" baseline="0" dirty="0"/>
              <a:t>”</a:t>
            </a:r>
            <a:r>
              <a:rPr lang="hi-IN" dirty="0"/>
              <a:t> </a:t>
            </a:r>
            <a:r>
              <a:rPr lang="hi-IN" sz="1200" kern="1200" dirty="0">
                <a:solidFill>
                  <a:schemeClr val="tx1"/>
                </a:solidFill>
                <a:effectLst/>
                <a:latin typeface="+mn-lt"/>
              </a:rPr>
              <a:t>Minecraft Hour of </a:t>
            </a:r>
            <a:r>
              <a:rPr lang="hi-IN" b="0" u="none" dirty="0"/>
              <a:t>Code</a:t>
            </a:r>
            <a:r>
              <a:rPr lang="en-US" b="0" u="none" baseline="30000" dirty="0"/>
              <a:t>TM</a:t>
            </a:r>
            <a:r>
              <a:rPr lang="hi-IN" sz="1200" kern="1200" dirty="0">
                <a:solidFill>
                  <a:schemeClr val="tx1"/>
                </a:solidFill>
                <a:effectLst/>
                <a:latin typeface="+mn-lt"/>
              </a:rPr>
              <a:t> ट्यूटोरियल में आप “The Agent” से मिलेंगे और आप कोडिंग तकनीकें जैसे लूप, डिबगिंग और पहेलियों के स्वयं के समाधान डिज़ाइन करने के लिए और आपके आदेशों का निष्पादित करते हुए एजेंट को देखेंगे।”</a:t>
            </a:r>
            <a:endParaRPr lang="hi-IN" sz="1200" b="0" baseline="0" dirty="0"/>
          </a:p>
          <a:p>
            <a:endParaRPr lang="hi-IN" b="0" u="none" dirty="0"/>
          </a:p>
          <a:p>
            <a:pPr marL="0" marR="0" lvl="0" indent="0" algn="l" defTabSz="914400" rtl="0" eaLnBrk="1" fontAlgn="auto" latinLnBrk="0" hangingPunct="1">
              <a:lnSpc>
                <a:spcPct val="100000"/>
              </a:lnSpc>
              <a:spcBef>
                <a:spcPts val="0"/>
              </a:spcBef>
              <a:spcAft>
                <a:spcPts val="0"/>
              </a:spcAft>
              <a:buClrTx/>
              <a:buSzTx/>
              <a:buFontTx/>
              <a:buNone/>
              <a:tabLst/>
              <a:defRPr/>
            </a:pPr>
            <a:r>
              <a:rPr lang="hi-IN" sz="1200" b="0" u="none" baseline="0" dirty="0"/>
              <a:t>“आपके पास आज खेलने के लिए_____ समय है। यदि आप उससे अलग न हो सकें, तो धैर्य रखें, समस्या को हल करने का दूसरा तरीका खोजें। उसजे बाद अपने पड़ौसी से पूछें और अंत में यदि आप मेरी मदद चाह्ते हैं, तो [हाथ उठाएं, अंगूठा ऊपर उठाएँ इत्यादि]। </a:t>
            </a:r>
          </a:p>
          <a:p>
            <a:pPr marL="0" marR="0" lvl="0" indent="0" algn="l" defTabSz="914400" rtl="0" eaLnBrk="1" fontAlgn="auto" latinLnBrk="0" hangingPunct="1">
              <a:lnSpc>
                <a:spcPct val="100000"/>
              </a:lnSpc>
              <a:spcBef>
                <a:spcPts val="0"/>
              </a:spcBef>
              <a:spcAft>
                <a:spcPts val="0"/>
              </a:spcAft>
              <a:buClrTx/>
              <a:buSzTx/>
              <a:buFontTx/>
              <a:buNone/>
              <a:tabLst/>
              <a:defRPr/>
            </a:pPr>
            <a:endParaRPr lang="hi-IN" sz="1200" b="0" u="none"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hi-IN" sz="1200" b="0" u="none" baseline="0" dirty="0"/>
              <a:t>अपने हेडफ़ोन न भूलें!”</a:t>
            </a:r>
            <a:endParaRPr lang="hi-IN" sz="1200" b="0" u="none" dirty="0"/>
          </a:p>
          <a:p>
            <a:endParaRPr lang="hi-IN" b="0" u="none" dirty="0"/>
          </a:p>
          <a:p>
            <a:endParaRPr lang="hi-IN" b="1" u="sng" dirty="0"/>
          </a:p>
          <a:p>
            <a:r>
              <a:rPr lang="hi-IN" b="1" u="sng" dirty="0">
                <a:latin typeface="Nirmala UI"/>
              </a:rPr>
              <a:t>स्लाइड लक्ष्य:</a:t>
            </a:r>
          </a:p>
          <a:p>
            <a:pPr marL="0" marR="0" lvl="0" indent="0" algn="l" defTabSz="914400" rtl="0" eaLnBrk="1" fontAlgn="auto" latinLnBrk="0" hangingPunct="1">
              <a:lnSpc>
                <a:spcPct val="100000"/>
              </a:lnSpc>
              <a:spcBef>
                <a:spcPts val="0"/>
              </a:spcBef>
              <a:spcAft>
                <a:spcPts val="0"/>
              </a:spcAft>
              <a:buClrTx/>
              <a:buSzTx/>
              <a:buFontTx/>
              <a:buNone/>
              <a:tabLst/>
              <a:defRPr/>
            </a:pPr>
            <a:endParaRPr lang="hi-IN" b="0" u="none" dirty="0"/>
          </a:p>
          <a:p>
            <a:pPr marL="0" marR="0" lvl="0" indent="0" algn="l" defTabSz="914400" rtl="0" eaLnBrk="1" fontAlgn="auto" latinLnBrk="0" hangingPunct="1">
              <a:lnSpc>
                <a:spcPct val="100000"/>
              </a:lnSpc>
              <a:spcBef>
                <a:spcPts val="0"/>
              </a:spcBef>
              <a:spcAft>
                <a:spcPts val="0"/>
              </a:spcAft>
              <a:buClrTx/>
              <a:buSzTx/>
              <a:buFontTx/>
              <a:buNone/>
              <a:tabLst/>
              <a:defRPr/>
            </a:pPr>
            <a:r>
              <a:rPr lang="hi-IN" sz="1200" dirty="0">
                <a:solidFill>
                  <a:schemeClr val="bg1"/>
                </a:solidFill>
                <a:latin typeface="Segoe UI Light" panose="020B0502040204020203" pitchFamily="34" charset="0"/>
              </a:rPr>
              <a:t>Hour of </a:t>
            </a:r>
            <a:r>
              <a:rPr lang="hi-IN" b="0" u="none" dirty="0"/>
              <a:t>Code</a:t>
            </a:r>
            <a:r>
              <a:rPr lang="en-US" b="0" u="none" baseline="30000" dirty="0"/>
              <a:t>TM</a:t>
            </a:r>
            <a:r>
              <a:rPr lang="en-US" sz="1200" dirty="0">
                <a:solidFill>
                  <a:schemeClr val="bg1"/>
                </a:solidFill>
                <a:latin typeface="Segoe UI Light" panose="020B0502040204020203" pitchFamily="34" charset="0"/>
              </a:rPr>
              <a:t> </a:t>
            </a:r>
            <a:r>
              <a:rPr lang="hi-IN" b="0" u="none" dirty="0"/>
              <a:t>का परिचय देना</a:t>
            </a:r>
          </a:p>
          <a:p>
            <a:endParaRPr lang="hi-IN" b="1" dirty="0"/>
          </a:p>
          <a:p>
            <a:pPr marL="0" marR="0" lvl="0" indent="0" algn="l" defTabSz="914400" rtl="0" eaLnBrk="1" fontAlgn="auto" latinLnBrk="0" hangingPunct="1">
              <a:lnSpc>
                <a:spcPct val="100000"/>
              </a:lnSpc>
              <a:spcBef>
                <a:spcPts val="0"/>
              </a:spcBef>
              <a:spcAft>
                <a:spcPts val="0"/>
              </a:spcAft>
              <a:buClrTx/>
              <a:buSzTx/>
              <a:buFontTx/>
              <a:buNone/>
              <a:tabLst/>
              <a:defRPr/>
            </a:pPr>
            <a:r>
              <a:rPr lang="hi-IN" b="1" u="sng" dirty="0"/>
              <a:t>समन्वयक नोट:</a:t>
            </a:r>
          </a:p>
          <a:p>
            <a:pPr>
              <a:defRPr/>
            </a:pPr>
            <a:r>
              <a:rPr lang="hi-IN" b="0" dirty="0"/>
              <a:t>एक से अधिक Minecraft ट्यूटोरियल्स मौजूद हैं। इस वर्ष के ट्यूटोरियल से शुरुआत</a:t>
            </a:r>
            <a:r>
              <a:rPr lang="hi-IN" dirty="0"/>
              <a:t>करें </a:t>
            </a:r>
            <a:r>
              <a:rPr lang="hi-IN" b="0" dirty="0"/>
              <a:t>और यदि वे जल्दी समाप्त कर लेते हैं, तो अन्य ट्यूटोरियल आज़अमाएं। हर ट्यूटोरियल अलग अवधारणा की जानकारी देता है, इसलिए सभी ट्यूटोरियल एक अच्छा विचार है!</a:t>
            </a:r>
            <a:r>
              <a:rPr lang="hi-IN" dirty="0"/>
              <a:t> </a:t>
            </a:r>
            <a:endParaRPr lang="hi-IN" b="0" dirty="0"/>
          </a:p>
          <a:p>
            <a:endParaRPr lang="hi-IN" sz="1200" b="1" u="sng" kern="1200" baseline="0" dirty="0">
              <a:solidFill>
                <a:schemeClr val="tx1"/>
              </a:solidFill>
              <a:effectLst/>
              <a:latin typeface="+mn-lt"/>
              <a:ea typeface="+mn-ea"/>
              <a:cs typeface="+mn-cs"/>
            </a:endParaRPr>
          </a:p>
          <a:p>
            <a:r>
              <a:rPr lang="hi-IN" sz="1200" kern="1200" dirty="0">
                <a:solidFill>
                  <a:schemeClr val="tx1"/>
                </a:solidFill>
                <a:effectLst/>
                <a:latin typeface="+mn-lt"/>
              </a:rPr>
              <a:t>यदि आप प्रत्येक प्रतिभागी को उनके लिए एक डिवाइस नहीं दे पा रहे हैं, तो किसी और के साथ उनकी जोड़ी बनाने का प्रयास करें और प्रत्येक पाठ के प्रत्येक चरण को आपस में बारी-बारी से करने के लिए कहें ताकि दोनों को सक्रिय होने और ग़ौर करने का मौक़ा मिले। हमारा सुझाव है कि व्यक्ति पहेलियों पर अकेले कार्य करें। </a:t>
            </a:r>
          </a:p>
          <a:p>
            <a:pPr marL="171450" marR="0" indent="-171450" algn="l" defTabSz="914400" rtl="0" eaLnBrk="1" fontAlgn="auto" latinLnBrk="0" hangingPunct="1">
              <a:lnSpc>
                <a:spcPct val="100000"/>
              </a:lnSpc>
              <a:spcBef>
                <a:spcPts val="0"/>
              </a:spcBef>
              <a:spcAft>
                <a:spcPts val="0"/>
              </a:spcAft>
              <a:buClrTx/>
              <a:buSzTx/>
              <a:buFont typeface="Arial"/>
              <a:buChar char="•"/>
              <a:tabLst/>
              <a:defRPr/>
            </a:pPr>
            <a:r>
              <a:rPr lang="hi-IN" sz="1200" kern="1200" dirty="0">
                <a:solidFill>
                  <a:schemeClr val="tx1"/>
                </a:solidFill>
                <a:effectLst/>
                <a:latin typeface="+mn-lt"/>
              </a:rPr>
              <a:t>पंद्रह मिनट के बाद, की गई प्रगति के लिए और उनके द्वारा लिखे गए कोड के लिए समूह को शुभकामनाएं दें।</a:t>
            </a:r>
          </a:p>
          <a:p>
            <a:pPr marL="171450" marR="0" lvl="0" indent="-171450" algn="l" defTabSz="914400" rtl="0" eaLnBrk="1" fontAlgn="auto" latinLnBrk="0" hangingPunct="1">
              <a:lnSpc>
                <a:spcPct val="109000"/>
              </a:lnSpc>
              <a:spcBef>
                <a:spcPts val="0"/>
              </a:spcBef>
              <a:spcAft>
                <a:spcPts val="0"/>
              </a:spcAft>
              <a:buClrTx/>
              <a:buSzTx/>
              <a:buFont typeface="Arial"/>
              <a:buChar char="•"/>
              <a:tabLst/>
              <a:defRPr/>
            </a:pPr>
            <a:r>
              <a:rPr lang="hi-IN" sz="1200" b="0" u="none" kern="1200" dirty="0">
                <a:solidFill>
                  <a:schemeClr val="tx1"/>
                </a:solidFill>
                <a:effectLst/>
                <a:latin typeface="+mn-lt"/>
              </a:rPr>
              <a:t>उन प्रतिभागियों के लिए जो ट्यूटोरियल पूरा कर लेते हैं और/या ज़्यादा उन्नत हैं, उन्हें </a:t>
            </a:r>
            <a:r>
              <a:rPr lang="hi-IN" sz="1200" b="1" u="none" kern="1200" dirty="0">
                <a:solidFill>
                  <a:schemeClr val="tx1"/>
                </a:solidFill>
                <a:effectLst/>
                <a:latin typeface="+mn-lt"/>
              </a:rPr>
              <a:t>Diamond Path</a:t>
            </a:r>
            <a:r>
              <a:rPr lang="hi-IN" sz="1200" b="0" u="none" kern="1200" dirty="0">
                <a:solidFill>
                  <a:schemeClr val="tx1"/>
                </a:solidFill>
                <a:effectLst/>
                <a:latin typeface="+mn-lt"/>
              </a:rPr>
              <a:t>– का उपयोग करके ट्यूटोरियल में खेलने के लिए आमंत्रित करें, जिन्हें पूरा करने के लिए अतिरिक्त कोडिंग चुनौतियाँ मौजूद हों, ताकि वे उस स्तर पर डायमंड प्राप्त कर सकें।</a:t>
            </a:r>
            <a:endParaRPr lang="hi-IN" b="0" u="non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hi-IN"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hi-IN" b="0" dirty="0"/>
          </a:p>
          <a:p>
            <a:r>
              <a:rPr lang="hi-IN" dirty="0"/>
              <a:t> </a:t>
            </a:r>
          </a:p>
        </p:txBody>
      </p:sp>
      <p:sp>
        <p:nvSpPr>
          <p:cNvPr id="4" name="Slide Number Placeholder 3"/>
          <p:cNvSpPr>
            <a:spLocks noGrp="1"/>
          </p:cNvSpPr>
          <p:nvPr>
            <p:ph type="sldNum" sz="quarter" idx="10"/>
          </p:nvPr>
        </p:nvSpPr>
        <p:spPr/>
        <p:txBody>
          <a:bodyPr/>
          <a:lstStyle/>
          <a:p>
            <a:fld id="{88F0EC2C-E6BA-F248-9EDA-113245C923E1}" type="slidenum">
              <a:rPr lang="en-US" smtClean="0"/>
              <a:t>14</a:t>
            </a:fld>
            <a:endParaRPr lang="hi-IN"/>
          </a:p>
        </p:txBody>
      </p:sp>
    </p:spTree>
    <p:extLst>
      <p:ext uri="{BB962C8B-B14F-4D97-AF65-F5344CB8AC3E}">
        <p14:creationId xmlns:p14="http://schemas.microsoft.com/office/powerpoint/2010/main" val="14385301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i-IN" b="1" u="sng" dirty="0">
                <a:latin typeface="Nirmala UI"/>
              </a:rPr>
              <a:t>नमूना स्क्रिप्ट:</a:t>
            </a:r>
            <a:endParaRPr lang="hi-IN" b="0" u="none" dirty="0"/>
          </a:p>
          <a:p>
            <a:endParaRPr lang="hi-IN" b="0" u="none" dirty="0"/>
          </a:p>
          <a:p>
            <a:r>
              <a:rPr lang="hi-IN" b="0" u="none" dirty="0"/>
              <a:t>“</a:t>
            </a:r>
            <a:r>
              <a:rPr lang="hi-IN" sz="1200" b="0" u="none" dirty="0">
                <a:solidFill>
                  <a:schemeClr val="bg1"/>
                </a:solidFill>
                <a:latin typeface="Segoe Pro Light" charset="0"/>
              </a:rPr>
              <a:t>अब code.org</a:t>
            </a:r>
            <a:r>
              <a:rPr lang="hi-IN" sz="1200" dirty="0">
                <a:solidFill>
                  <a:schemeClr val="bg1"/>
                </a:solidFill>
                <a:latin typeface="Segoe Pro Light" charset="0"/>
              </a:rPr>
              <a:t>/Minecraft</a:t>
            </a:r>
            <a:r>
              <a:rPr lang="hi-IN" dirty="0"/>
              <a:t> </a:t>
            </a:r>
            <a:r>
              <a:rPr lang="hi-IN" b="0" u="none" baseline="0" dirty="0"/>
              <a:t>पर “</a:t>
            </a:r>
            <a:r>
              <a:rPr lang="hi-IN" sz="1200" kern="1200" dirty="0">
                <a:solidFill>
                  <a:schemeClr val="tx1"/>
                </a:solidFill>
                <a:effectLst/>
                <a:latin typeface="+mn-lt"/>
              </a:rPr>
              <a:t>Minecraft Hour of </a:t>
            </a:r>
            <a:r>
              <a:rPr lang="hi-IN" b="0" u="none" dirty="0"/>
              <a:t>Code</a:t>
            </a:r>
            <a:r>
              <a:rPr lang="en-US" b="0" u="none" baseline="30000" dirty="0"/>
              <a:t>TM</a:t>
            </a:r>
            <a:r>
              <a:rPr lang="hi-IN" sz="1200" kern="1200" dirty="0">
                <a:solidFill>
                  <a:schemeClr val="tx1"/>
                </a:solidFill>
                <a:effectLst/>
                <a:latin typeface="+mn-lt"/>
              </a:rPr>
              <a:t> Hero की यात्रा” </a:t>
            </a:r>
            <a:r>
              <a:rPr lang="hi-IN" b="0" u="none" baseline="0" dirty="0"/>
              <a:t>ट्यूटोरियल का पता लगाने के लिए जाएँ और शुरुआत करें! ”</a:t>
            </a:r>
            <a:endParaRPr lang="hi-IN" b="1" u="sng" dirty="0"/>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latin typeface="Nirmala UI"/>
              <a:cs typeface="Nirmala UI"/>
            </a:endParaRPr>
          </a:p>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स्लाइड लक्ष्य:</a:t>
            </a:r>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i-IN" b="0" u="none" dirty="0">
                <a:latin typeface="Nirmala UI"/>
              </a:rPr>
              <a:t>लोगों को ट्यूटोरियल तक पहुँचने के लिए समय देना।</a:t>
            </a:r>
            <a:endParaRPr lang="hi-IN" b="0" u="none" dirty="0">
              <a:latin typeface="Nirmala UI"/>
              <a:cs typeface="Nirmala UI"/>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hi-IN" b="0" u="none" dirty="0">
              <a:latin typeface="Nirmala UI"/>
              <a:cs typeface="Nirmala UI"/>
            </a:endParaRPr>
          </a:p>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सुगमकर्ता के लिए टिप्‍पणी:</a:t>
            </a:r>
            <a:endParaRPr lang="hi-IN" b="1" u="sng" dirty="0">
              <a:latin typeface="Nirmala UI"/>
              <a:cs typeface="Nirmala UI"/>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hi-IN" b="0" u="none" dirty="0">
                <a:latin typeface="Nirmala UI"/>
              </a:rPr>
              <a:t>ट्यूटोरियल के दौरान इस स्लाइड को बनाए रखें, और जब आपका समूह अपने ट्यूटोरियल के अंत में हो, केवल तभी अगले स्लाइड की ओर आगे बढ़ें</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hi-IN" b="0" u="none" dirty="0">
                <a:latin typeface="Nirmala UI"/>
              </a:rPr>
              <a:t>यदि प्रतिभागी ट्यूटोरियल में साइन-इन करते हैं, तो स्तरों पर प्रगति सहेजी जाएगी और यदि वे खत्म नहीं करते हैं तो वहीं लौट सकते हैं।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hi-IN" b="0" u="none" dirty="0">
                <a:latin typeface="Nirmala UI"/>
              </a:rPr>
              <a:t>चूँकि आप निर्बाध खेल सकते हैं और अपनी इच्छानुसार कुछ भी निर्माण करने का मौका है, इसलिए युवाओं और उपयोगकर्ताओं द्वारा सृजित सामग्री से जुड़े जोखिम के प्रति जागरूक रहें।</a:t>
            </a:r>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latin typeface="Nirmala UI"/>
              <a:cs typeface="Nirmala UI"/>
            </a:endParaRPr>
          </a:p>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यदि आपके पास सीमित समय है:</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hi-IN" b="0" u="none" dirty="0">
                <a:latin typeface="Nirmala UI"/>
              </a:rPr>
              <a:t>जितनी अधिक संभव हों पहेलियां पूरी करें। तकनीकी जानकारी रखने वाले बच्‍चे इन्‍हें 50-60 मिनट में पूरा कर सकते हैं।</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hi-IN" b="0" u="none" dirty="0">
                <a:latin typeface="Nirmala UI"/>
              </a:rPr>
              <a:t>छात्रों ने अब तक जो पूरा किया हो उसके लिए उन्‍हें बधाई दें और वे घर से दोबारा कोडिंग कर सकते हैं।</a:t>
            </a:r>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latin typeface="Nirmala UI"/>
              <a:cs typeface="Nirmala UI"/>
            </a:endParaRPr>
          </a:p>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यदि आपके पास अतिरिक्‍त समय हो:</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hi-IN" b="0" u="none" dirty="0">
                <a:latin typeface="Nirmala UI"/>
              </a:rPr>
              <a:t>खेलने के लिए अतिरिक्‍त समय में, छात्रों को अंतिम पहेली के बाद सृजन करना जारी रखने के लिए प्रेरित करें।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hi-IN" b="0" u="none" dirty="0">
                <a:latin typeface="Nirmala UI"/>
              </a:rPr>
              <a:t>छात्रों को प्रत्येक पहली पर फिर से ग़ौर करने का निर्देश दें, और उन्हें अलग तरीक़े से पहेलियों को हल करने की चुनौती दें। यह पुनरावृत्ति और प्रयोग के लिए मज़ेदार और रोचक अवसरों पर बल देगा। </a:t>
            </a:r>
            <a:endParaRPr lang="hi-IN" b="0" u="none" dirty="0">
              <a:latin typeface="Nirmala UI"/>
              <a:cs typeface="Nirmala UI"/>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hi-IN" sz="1200" b="0" u="none" kern="1200" dirty="0">
                <a:solidFill>
                  <a:schemeClr val="tx1"/>
                </a:solidFill>
                <a:effectLst/>
                <a:latin typeface="+mn-lt"/>
              </a:rPr>
              <a:t>विद्यार्थियों को “Minecraft Hour of </a:t>
            </a:r>
            <a:r>
              <a:rPr lang="hi-IN" b="0" u="none" dirty="0"/>
              <a:t>Code</a:t>
            </a:r>
            <a:r>
              <a:rPr lang="en-US" b="0" u="none" baseline="30000" dirty="0"/>
              <a:t>TM</a:t>
            </a:r>
            <a:r>
              <a:rPr lang="hi-IN" sz="1200" b="0" u="none" kern="1200" dirty="0">
                <a:solidFill>
                  <a:schemeClr val="tx1"/>
                </a:solidFill>
                <a:effectLst/>
                <a:latin typeface="+mn-lt"/>
              </a:rPr>
              <a:t> एडवेंचर” और/या“Minecraft Hour of </a:t>
            </a:r>
            <a:r>
              <a:rPr lang="hi-IN" b="0" u="none" dirty="0"/>
              <a:t>Code</a:t>
            </a:r>
            <a:r>
              <a:rPr lang="en-US" b="0" u="none" baseline="30000" dirty="0"/>
              <a:t>TM</a:t>
            </a:r>
            <a:r>
              <a:rPr lang="hi-IN" sz="1200" b="0" u="none" kern="1200" dirty="0">
                <a:solidFill>
                  <a:schemeClr val="tx1"/>
                </a:solidFill>
                <a:effectLst/>
                <a:latin typeface="+mn-lt"/>
              </a:rPr>
              <a:t> डिज़ाइनर” खेलने के लिए आमंत्रित करें।</a:t>
            </a:r>
            <a:endParaRPr lang="hi-IN" b="0" u="none"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hi-IN" b="1" dirty="0"/>
          </a:p>
          <a:p>
            <a:endParaRPr lang="hi-IN" b="1" dirty="0"/>
          </a:p>
        </p:txBody>
      </p:sp>
      <p:sp>
        <p:nvSpPr>
          <p:cNvPr id="4" name="Slide Number Placeholder 3"/>
          <p:cNvSpPr>
            <a:spLocks noGrp="1"/>
          </p:cNvSpPr>
          <p:nvPr>
            <p:ph type="sldNum" sz="quarter" idx="10"/>
          </p:nvPr>
        </p:nvSpPr>
        <p:spPr/>
        <p:txBody>
          <a:bodyPr/>
          <a:lstStyle/>
          <a:p>
            <a:fld id="{88F0EC2C-E6BA-F248-9EDA-113245C923E1}" type="slidenum">
              <a:rPr lang="en-US" smtClean="0"/>
              <a:t>15</a:t>
            </a:fld>
            <a:endParaRPr lang="hi-IN"/>
          </a:p>
        </p:txBody>
      </p:sp>
    </p:spTree>
    <p:extLst>
      <p:ext uri="{BB962C8B-B14F-4D97-AF65-F5344CB8AC3E}">
        <p14:creationId xmlns:p14="http://schemas.microsoft.com/office/powerpoint/2010/main" val="22005290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i-IN" b="1" u="sng" dirty="0">
                <a:latin typeface="Nirmala UI"/>
              </a:rPr>
              <a:t>नमूना स्क्रिप्ट:</a:t>
            </a:r>
          </a:p>
          <a:p>
            <a:endParaRPr lang="hi-IN" b="1" u="sng" dirty="0"/>
          </a:p>
          <a:p>
            <a:r>
              <a:rPr lang="hi-IN" b="0" u="none" dirty="0"/>
              <a:t>“उपस्थित सभी लोग! इसे खत्म करने के लिए आपके पास सिर्फ़ पांच और मिनट बचे हैं! </a:t>
            </a:r>
          </a:p>
          <a:p>
            <a:r>
              <a:rPr lang="hi-IN" b="0" u="none" dirty="0"/>
              <a:t>[यदि डिवाइसेस और इंटरनेट की पहुँच आम है और] और याद रखें, आप बाद में Minecraft के साथ कोड सीखना जारी रख सकते हैं।”</a:t>
            </a:r>
          </a:p>
          <a:p>
            <a:endParaRPr lang="hi-IN"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स्लाइड लक्ष्य:</a:t>
            </a:r>
            <a:endParaRPr lang="hi-IN" b="0" u="none" dirty="0"/>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p>
          <a:p>
            <a:r>
              <a:rPr lang="hi-IN" b="0" u="none" dirty="0">
                <a:latin typeface="Nirmala UI"/>
              </a:rPr>
              <a:t>प्रतिभागियों को सचेत करना कि समय लगभग समाप्त हो चुका है और ट्यूटोरियल लगभग खत्म हो चुका है</a:t>
            </a:r>
            <a:endParaRPr lang="hi-IN" b="0" u="none" dirty="0"/>
          </a:p>
          <a:p>
            <a:endParaRPr lang="hi-IN" b="1" dirty="0"/>
          </a:p>
          <a:p>
            <a:endParaRPr lang="hi-IN" dirty="0"/>
          </a:p>
        </p:txBody>
      </p:sp>
      <p:sp>
        <p:nvSpPr>
          <p:cNvPr id="4" name="Slide Number Placeholder 3"/>
          <p:cNvSpPr>
            <a:spLocks noGrp="1"/>
          </p:cNvSpPr>
          <p:nvPr>
            <p:ph type="sldNum" sz="quarter" idx="10"/>
          </p:nvPr>
        </p:nvSpPr>
        <p:spPr/>
        <p:txBody>
          <a:bodyPr/>
          <a:lstStyle/>
          <a:p>
            <a:fld id="{88F0EC2C-E6BA-F248-9EDA-113245C923E1}" type="slidenum">
              <a:rPr lang="en-US" smtClean="0"/>
              <a:t>16</a:t>
            </a:fld>
            <a:endParaRPr lang="hi-IN"/>
          </a:p>
        </p:txBody>
      </p:sp>
    </p:spTree>
    <p:extLst>
      <p:ext uri="{BB962C8B-B14F-4D97-AF65-F5344CB8AC3E}">
        <p14:creationId xmlns:p14="http://schemas.microsoft.com/office/powerpoint/2010/main" val="33214729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नमूना स्क्रिप्ट:</a:t>
            </a:r>
          </a:p>
          <a:p>
            <a:endParaRPr lang="hi-IN" b="1" u="sng" dirty="0"/>
          </a:p>
          <a:p>
            <a:r>
              <a:rPr lang="hi-IN" b="0" u="none" baseline="0" dirty="0"/>
              <a:t>“आइए उस चर्चा पर वापस चलें, जो हमने पूर्व में की थी। क्या कोडिंग के बारे में आपके जो विचार थे उसमें बदलाव आया है?”</a:t>
            </a:r>
          </a:p>
          <a:p>
            <a:pPr marL="628650" lvl="1" indent="-171450">
              <a:buFont typeface="Arial"/>
              <a:buChar char="•"/>
            </a:pPr>
            <a:r>
              <a:rPr lang="hi-IN" dirty="0"/>
              <a:t>यदि आपके परिवार के लोग या मित्र यह प्रश्न पूछते हैं कि “कोड क्या है” तो आप इसका उत्तर कैसे देंगे?</a:t>
            </a:r>
          </a:p>
          <a:p>
            <a:pPr marL="628650" lvl="1" indent="-171450">
              <a:buFont typeface="Arial"/>
              <a:buChar char="•"/>
            </a:pPr>
            <a:r>
              <a:rPr lang="hi-IN" dirty="0"/>
              <a:t>आपने क्या सीखा?</a:t>
            </a:r>
          </a:p>
          <a:p>
            <a:pPr marL="628650" lvl="1" indent="-171450">
              <a:buFont typeface="Arial"/>
              <a:buChar char="•"/>
            </a:pPr>
            <a:r>
              <a:rPr lang="hi-IN" dirty="0"/>
              <a:t>आपके लिए सबसे कठिन क्या था? जब आप इसमें संबद्ध हो गए तो आपने क्या किया? यह महत्वपूर्ण क्यों है? [इससे लगे रहने का प्रोत्साहन मिलता है]</a:t>
            </a:r>
          </a:p>
          <a:p>
            <a:pPr marL="628650" lvl="1" indent="-171450">
              <a:buFont typeface="Arial"/>
              <a:buChar char="•"/>
            </a:pPr>
            <a:r>
              <a:rPr lang="hi-IN" dirty="0"/>
              <a:t>कोडिंग रचनात्मक कैसे है? [कोडिंग को रचनात्मक बनने के दूसरे तरीके से संबद्ध करें, जैसे गाना गाना, डांस करना, बनाना।]</a:t>
            </a:r>
          </a:p>
          <a:p>
            <a:pPr marL="628650" lvl="1" indent="-171450">
              <a:buFont typeface="Arial"/>
              <a:buChar char="•"/>
            </a:pPr>
            <a:r>
              <a:rPr lang="hi-IN" dirty="0"/>
              <a:t>कोडिंग किसके लिए है? [मिथकों से आगे निकलने के लिए काम करना, उन लड़कों की तरह जो गणित में अच्छे हैं इत्यादि]</a:t>
            </a:r>
          </a:p>
          <a:p>
            <a:pPr marL="628650" lvl="1" indent="-171450">
              <a:buFont typeface="Arial"/>
              <a:buChar char="•"/>
            </a:pPr>
            <a:r>
              <a:rPr lang="hi-IN" dirty="0"/>
              <a:t>आप कोड का उपयोग कुछ अद्भुत बनाने के लिए कैसे कर सकते हैं इसके लिए कुछ सुझाव क्या हैं?</a:t>
            </a:r>
          </a:p>
          <a:p>
            <a:endParaRPr lang="hi-IN" b="1" u="sng" dirty="0"/>
          </a:p>
          <a:p>
            <a:r>
              <a:rPr lang="hi-IN" b="1" u="sng" dirty="0">
                <a:latin typeface="Nirmala UI"/>
              </a:rPr>
              <a:t>स्लाइड लक्ष्य:</a:t>
            </a:r>
          </a:p>
          <a:p>
            <a:endParaRPr lang="hi-IN" b="1" dirty="0"/>
          </a:p>
          <a:p>
            <a:r>
              <a:rPr lang="hi-IN" b="0" dirty="0"/>
              <a:t>प्रारंभिक प्रश्न पर लौटना, और यह देखना कि किस प्रकार कोडिंग के बारे में बच्चों के पूर्वाग्रह वाली धारणाओं में किस प्रकार बदलाव आया है। </a:t>
            </a:r>
            <a:r>
              <a:rPr lang="hi-IN" b="0" kern="1200" baseline="0" dirty="0">
                <a:effectLst/>
                <a:latin typeface="+mn-lt"/>
              </a:rPr>
              <a:t>य</a:t>
            </a:r>
            <a:r>
              <a:rPr lang="hi-IN" kern="1200" dirty="0">
                <a:effectLst/>
                <a:latin typeface="+mn-lt"/>
              </a:rPr>
              <a:t>ह प्रश्न</a:t>
            </a:r>
            <a:r>
              <a:rPr lang="hi-IN" dirty="0"/>
              <a:t> </a:t>
            </a:r>
            <a:r>
              <a:rPr lang="hi-IN" kern="1200" dirty="0">
                <a:effectLst/>
                <a:latin typeface="+mn-lt"/>
              </a:rPr>
              <a:t>छात्रों के लिए यह पुष्टि प्राप्त करने हेतु पुनर्कथन है कि सत्र के दौरान उन्होंने जो समझा है और जो किया है वह दरअसल सही है। वह उन्हें मज़बूती और निश्चितता देता है कि उनके अनुमान वाक़ई सही है, जो उन्हें अपनी सीखी हुई बातों का मनन करने में मदद करता है।</a:t>
            </a:r>
            <a:r>
              <a:rPr lang="hi-IN" dirty="0"/>
              <a:t> </a:t>
            </a:r>
            <a:endParaRPr lang="hi-IN" b="0" dirty="0"/>
          </a:p>
          <a:p>
            <a:endParaRPr lang="hi-IN" b="1" dirty="0"/>
          </a:p>
          <a:p>
            <a:pPr marL="0" marR="0" indent="0" algn="l" defTabSz="914400" rtl="0" eaLnBrk="1" fontAlgn="auto" latinLnBrk="0" hangingPunct="1">
              <a:lnSpc>
                <a:spcPct val="100000"/>
              </a:lnSpc>
              <a:spcBef>
                <a:spcPts val="0"/>
              </a:spcBef>
              <a:spcAft>
                <a:spcPts val="0"/>
              </a:spcAft>
              <a:buClrTx/>
              <a:buSzTx/>
              <a:buFontTx/>
              <a:buNone/>
              <a:tabLst/>
              <a:defRPr/>
            </a:pPr>
            <a:endParaRPr lang="hi-IN" dirty="0">
              <a:effectLst/>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17</a:t>
            </a:fld>
            <a:endParaRPr lang="hi-IN"/>
          </a:p>
        </p:txBody>
      </p:sp>
    </p:spTree>
    <p:extLst>
      <p:ext uri="{BB962C8B-B14F-4D97-AF65-F5344CB8AC3E}">
        <p14:creationId xmlns:p14="http://schemas.microsoft.com/office/powerpoint/2010/main" val="4370246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Shape 415"/>
          <p:cNvSpPr>
            <a:spLocks noGrp="1" noRot="1" noChangeAspect="1"/>
          </p:cNvSpPr>
          <p:nvPr>
            <p:ph type="sldImg" idx="2"/>
          </p:nvPr>
        </p:nvSpPr>
        <p:spPr>
          <a:xfrm>
            <a:off x="2546350" y="525463"/>
            <a:ext cx="4203700" cy="26289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16" name="Shape 416"/>
          <p:cNvSpPr txBox="1">
            <a:spLocks noGrp="1"/>
          </p:cNvSpPr>
          <p:nvPr>
            <p:ph type="body" idx="1"/>
          </p:nvPr>
        </p:nvSpPr>
        <p:spPr>
          <a:xfrm>
            <a:off x="929644" y="3329942"/>
            <a:ext cx="7437119" cy="3154679"/>
          </a:xfrm>
          <a:prstGeom prst="rect">
            <a:avLst/>
          </a:prstGeom>
          <a:noFill/>
          <a:ln>
            <a:noFill/>
          </a:ln>
        </p:spPr>
        <p:txBody>
          <a:bodyPr lIns="93150" tIns="46550" rIns="93150" bIns="46550" anchor="t" anchorCtr="0">
            <a:noAutofit/>
          </a:bodyPr>
          <a:lstStyle/>
          <a:p>
            <a:pPr rtl="0"/>
            <a:r>
              <a:rPr lang="hi-IN" sz="1200" b="1" i="0" u="sng" strike="noStrike" kern="1200" cap="none" dirty="0">
                <a:solidFill>
                  <a:schemeClr val="dk1"/>
                </a:solidFill>
                <a:effectLst/>
                <a:latin typeface="Calibri"/>
                <a:sym typeface="Calibri"/>
              </a:rPr>
              <a:t>स्लाइड का लक्ष्य:</a:t>
            </a:r>
            <a:r>
              <a:rPr lang="hi-IN" dirty="0"/>
              <a:t> </a:t>
            </a:r>
            <a:r>
              <a:rPr lang="hi-IN" sz="1200" b="0" i="0" u="none" strike="noStrike" kern="1200" cap="none" dirty="0">
                <a:solidFill>
                  <a:schemeClr val="dk1"/>
                </a:solidFill>
                <a:effectLst/>
                <a:latin typeface="Calibri"/>
                <a:sym typeface="Calibri"/>
              </a:rPr>
              <a:t>एक महत्वपूर्ण बात रेखांकित करके वर्कशॉप को समाप्त करने का है।</a:t>
            </a:r>
            <a:endParaRPr lang="hi-IN" b="0" dirty="0">
              <a:effectLst/>
            </a:endParaRPr>
          </a:p>
          <a:p>
            <a:br>
              <a:rPr dirty="0"/>
            </a:br>
            <a:r>
              <a:rPr lang="hi-IN" sz="1200" b="1" i="0" u="sng" strike="noStrike" kern="1200" cap="none" dirty="0">
                <a:solidFill>
                  <a:schemeClr val="dk1"/>
                </a:solidFill>
                <a:effectLst/>
                <a:latin typeface="Calibri"/>
                <a:sym typeface="Calibri"/>
              </a:rPr>
              <a:t>नमूना स्क्रिप्ट:</a:t>
            </a:r>
            <a:r>
              <a:rPr lang="hi-IN" dirty="0"/>
              <a:t> </a:t>
            </a:r>
            <a:r>
              <a:rPr lang="hi-IN" b="0" u="none" dirty="0"/>
              <a:t>“बधाइयां! आपने इस वर्ष का </a:t>
            </a:r>
            <a:r>
              <a:rPr lang="hi-IN" sz="1200" dirty="0">
                <a:solidFill>
                  <a:schemeClr val="bg1"/>
                </a:solidFill>
                <a:latin typeface="Segoe UI Light" panose="020B0502040204020203" pitchFamily="34" charset="0"/>
              </a:rPr>
              <a:t>Hour of </a:t>
            </a:r>
            <a:r>
              <a:rPr lang="hi-IN" b="0" u="none" dirty="0"/>
              <a:t>Code</a:t>
            </a:r>
            <a:r>
              <a:rPr lang="en-US" b="0" u="none" baseline="30000" dirty="0"/>
              <a:t>TM</a:t>
            </a:r>
            <a:r>
              <a:rPr lang="hi-IN" sz="1200" dirty="0">
                <a:solidFill>
                  <a:schemeClr val="bg1"/>
                </a:solidFill>
                <a:latin typeface="Segoe UI Light" panose="020B0502040204020203" pitchFamily="34" charset="0"/>
              </a:rPr>
              <a:t> पूरा कर लिया है</a:t>
            </a:r>
            <a:r>
              <a:rPr lang="hi-IN" sz="1200" b="0" u="none" baseline="0" dirty="0">
                <a:solidFill>
                  <a:schemeClr val="bg1"/>
                </a:solidFill>
                <a:latin typeface="Segoe UI Light" panose="020B0502040204020203" pitchFamily="34" charset="0"/>
              </a:rPr>
              <a:t>!”</a:t>
            </a:r>
            <a:endParaRPr lang="hi-IN" b="0" u="none" baseline="0" dirty="0"/>
          </a:p>
          <a:p>
            <a:br>
              <a:rPr lang="en-US" b="0" dirty="0">
                <a:effectLst/>
              </a:rPr>
            </a:br>
            <a:endParaRPr lang="hi-IN" sz="1200" b="0" i="0" u="none" strike="noStrike" cap="none" dirty="0">
              <a:solidFill>
                <a:schemeClr val="dk1"/>
              </a:solidFill>
              <a:latin typeface="Calibri"/>
              <a:ea typeface="Calibri"/>
              <a:cs typeface="Calibri"/>
              <a:sym typeface="Calibri"/>
            </a:endParaRPr>
          </a:p>
        </p:txBody>
      </p:sp>
      <p:sp>
        <p:nvSpPr>
          <p:cNvPr id="417" name="Shape 417"/>
          <p:cNvSpPr txBox="1">
            <a:spLocks noGrp="1"/>
          </p:cNvSpPr>
          <p:nvPr>
            <p:ph type="sldNum" idx="12"/>
          </p:nvPr>
        </p:nvSpPr>
        <p:spPr>
          <a:xfrm>
            <a:off x="5265811" y="6658666"/>
            <a:ext cx="4028439" cy="350519"/>
          </a:xfrm>
          <a:prstGeom prst="rect">
            <a:avLst/>
          </a:prstGeom>
          <a:noFill/>
          <a:ln>
            <a:noFill/>
          </a:ln>
        </p:spPr>
        <p:txBody>
          <a:bodyPr lIns="93150" tIns="46550" rIns="93150" bIns="46550" anchor="b" anchorCtr="0">
            <a:noAutofit/>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18</a:t>
            </a:fld>
            <a:endParaRPr lang="hi-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328924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नमूना स्क्रिप्ट:</a:t>
            </a:r>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i-IN" b="0" u="none" dirty="0">
                <a:latin typeface="Nirmala UI"/>
              </a:rPr>
              <a:t>“अब जब कि आप कोडिंग एक्सपर्ट बनने जा रहे हैं, ये रहे कुछ मुफ़्त संसाधन जो आप आज़मा सकते हैं! इन लिंक को अवश्य लिख लें, और कोडिंग करते रहें!”</a:t>
            </a:r>
            <a:endParaRPr lang="hi-IN" b="0" u="none" dirty="0"/>
          </a:p>
          <a:p>
            <a:endParaRPr lang="hi-IN" b="1" u="sng" dirty="0"/>
          </a:p>
          <a:p>
            <a:r>
              <a:rPr lang="hi-IN" b="1" u="sng" dirty="0">
                <a:latin typeface="Nirmala UI"/>
              </a:rPr>
              <a:t>स्लाइड लक्ष्य:</a:t>
            </a:r>
          </a:p>
          <a:p>
            <a:endParaRPr lang="hi-IN" b="1" u="sng" dirty="0"/>
          </a:p>
          <a:p>
            <a:r>
              <a:rPr lang="hi-IN" b="0" u="none" dirty="0">
                <a:latin typeface="Nirmala UI"/>
              </a:rPr>
              <a:t>कोडिंग के साथ अगला क़दम उठाने के लिए युवाओं को प्रोत्साहित करना।</a:t>
            </a:r>
          </a:p>
          <a:p>
            <a:endParaRPr lang="hi-IN" b="0" u="none" baseline="0" dirty="0"/>
          </a:p>
          <a:p>
            <a:r>
              <a:rPr lang="hi-IN" b="1" u="sng" baseline="0" dirty="0">
                <a:latin typeface="Nirmala UI"/>
              </a:rPr>
              <a:t>समन्वयक नोट:</a:t>
            </a:r>
          </a:p>
          <a:p>
            <a:r>
              <a:rPr lang="hi-IN" sz="1200" kern="1200" dirty="0">
                <a:solidFill>
                  <a:schemeClr val="tx1"/>
                </a:solidFill>
                <a:effectLst/>
                <a:latin typeface="Nirmala UI"/>
              </a:rPr>
              <a:t>प्रतिभागी अपना Hour of Code</a:t>
            </a:r>
            <a:r>
              <a:rPr lang="hi-IN" sz="1200" kern="1200" baseline="30000" dirty="0">
                <a:solidFill>
                  <a:schemeClr val="tx1"/>
                </a:solidFill>
                <a:effectLst/>
                <a:latin typeface="Nirmala UI"/>
              </a:rPr>
              <a:t>TM</a:t>
            </a:r>
            <a:r>
              <a:rPr lang="hi-IN" sz="1200" kern="1200" dirty="0">
                <a:solidFill>
                  <a:schemeClr val="tx1"/>
                </a:solidFill>
                <a:effectLst/>
                <a:latin typeface="Nirmala UI"/>
              </a:rPr>
              <a:t> इवेंट शुरू करने के बाद, code.org से किसी भी समय अपने </a:t>
            </a:r>
            <a:r>
              <a:rPr lang="hi-IN" sz="1200" b="1" kern="1200" dirty="0">
                <a:solidFill>
                  <a:schemeClr val="tx1"/>
                </a:solidFill>
                <a:effectLst/>
                <a:latin typeface="Nirmala UI"/>
              </a:rPr>
              <a:t>Hour of Code</a:t>
            </a:r>
            <a:r>
              <a:rPr lang="hi-IN" sz="1200" b="1" kern="1200" baseline="30000" dirty="0">
                <a:solidFill>
                  <a:schemeClr val="tx1"/>
                </a:solidFill>
                <a:effectLst/>
                <a:latin typeface="Nirmala UI"/>
              </a:rPr>
              <a:t>TM</a:t>
            </a:r>
            <a:r>
              <a:rPr lang="hi-IN" sz="1200" b="1" kern="1200" dirty="0">
                <a:solidFill>
                  <a:schemeClr val="tx1"/>
                </a:solidFill>
                <a:effectLst/>
                <a:latin typeface="Nirmala UI"/>
              </a:rPr>
              <a:t> प्रमाणपत्र </a:t>
            </a:r>
            <a:r>
              <a:rPr lang="hi-IN" sz="1200" kern="1200" dirty="0">
                <a:solidFill>
                  <a:schemeClr val="tx1"/>
                </a:solidFill>
                <a:effectLst/>
                <a:latin typeface="Nirmala UI"/>
              </a:rPr>
              <a:t>तक पहुँच हासिल कर सकते हैं।</a:t>
            </a:r>
            <a:endParaRPr lang="hi-IN" b="0" u="none" dirty="0"/>
          </a:p>
          <a:p>
            <a:endParaRPr lang="hi-IN" b="1" dirty="0"/>
          </a:p>
          <a:p>
            <a:r>
              <a:rPr lang="hi-IN" sz="1200" kern="1200" dirty="0">
                <a:solidFill>
                  <a:schemeClr val="tx1"/>
                </a:solidFill>
                <a:effectLst/>
                <a:latin typeface="+mn-lt"/>
              </a:rPr>
              <a:t>दर्शक की उपयुक्तता के अनुसार अतिरिक्त संसाधन स्लाइड पर रखी गई चीज़ों को समायोजित करें:</a:t>
            </a:r>
          </a:p>
          <a:p>
            <a:endParaRPr lang="hi-IN" sz="1200" b="1" u="none" kern="1200" dirty="0">
              <a:solidFill>
                <a:schemeClr val="tx1"/>
              </a:solidFill>
              <a:effectLst/>
              <a:latin typeface="+mn-lt"/>
              <a:ea typeface="+mn-ea"/>
              <a:cs typeface="+mn-cs"/>
            </a:endParaRPr>
          </a:p>
          <a:p>
            <a:r>
              <a:rPr lang="hi-IN" sz="1200" b="1" u="none" kern="1200" dirty="0">
                <a:solidFill>
                  <a:schemeClr val="tx1"/>
                </a:solidFill>
                <a:effectLst/>
                <a:latin typeface="+mn-lt"/>
              </a:rPr>
              <a:t>प्रतिभागी अपना कोड Minecraft: शिक्षा संस्करण और/या Minecraft पर Windows 10 में यदि उपलब्ध हो, अपलोड कर सकते हैं।</a:t>
            </a:r>
          </a:p>
          <a:p>
            <a:r>
              <a:rPr lang="hi-IN" sz="1200" b="0" u="none" kern="1200" dirty="0">
                <a:solidFill>
                  <a:schemeClr val="tx1"/>
                </a:solidFill>
                <a:effectLst/>
                <a:latin typeface="+mn-lt"/>
              </a:rPr>
              <a:t>प्रतिभागी कोड का असल गेम में आयात करने के लिए Code Studio का उपयोग कर सकते हैं और अपने कोड को व्यवहार में उपयोग होते देख सकते हैं!</a:t>
            </a:r>
          </a:p>
          <a:p>
            <a:endParaRPr lang="hi-IN" sz="1200" b="0" u="non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hi-IN" sz="1200" b="1" kern="1200" dirty="0">
                <a:solidFill>
                  <a:schemeClr val="tx1"/>
                </a:solidFill>
                <a:effectLst/>
                <a:latin typeface="+mn-lt"/>
              </a:rPr>
              <a:t>Minecraft: शिक्षा संस्करण का अन्वेषण करें:</a:t>
            </a:r>
          </a:p>
          <a:p>
            <a:pPr marL="0" marR="0" lvl="0" indent="0" algn="l" defTabSz="914400" rtl="0" eaLnBrk="1" fontAlgn="auto" latinLnBrk="0" hangingPunct="1">
              <a:lnSpc>
                <a:spcPct val="100000"/>
              </a:lnSpc>
              <a:spcBef>
                <a:spcPts val="0"/>
              </a:spcBef>
              <a:spcAft>
                <a:spcPts val="0"/>
              </a:spcAft>
              <a:buClrTx/>
              <a:buSzTx/>
              <a:buFontTx/>
              <a:buNone/>
              <a:tabLst/>
              <a:defRPr/>
            </a:pPr>
            <a:r>
              <a:rPr lang="hi-IN" sz="1200" kern="1200" dirty="0">
                <a:solidFill>
                  <a:schemeClr val="tx1"/>
                </a:solidFill>
                <a:effectLst/>
                <a:latin typeface="+mn-lt"/>
              </a:rPr>
              <a:t>Minecraft: शिक्षा संस्करण स्कूलों के लिए बना है और यह क्लासरूम प्रबंधन उपकरण, अध्ययन योजनाएँ इत्यादि के साथ आता है। अधिक जानकारी के </a:t>
            </a:r>
            <a:r>
              <a:rPr lang="en-US" sz="1200" u="sng" kern="1200" dirty="0">
                <a:solidFill>
                  <a:schemeClr val="tx1"/>
                </a:solidFill>
                <a:effectLst/>
                <a:latin typeface="+mn-lt"/>
                <a:ea typeface="+mn-ea"/>
                <a:cs typeface="+mn-cs"/>
                <a:hlinkClick r:id="rId3"/>
              </a:rPr>
              <a:t>https://education.minecraft.net</a:t>
            </a:r>
            <a:r>
              <a:rPr lang="hi-IN" sz="1200" kern="1200" dirty="0">
                <a:solidFill>
                  <a:schemeClr val="tx1"/>
                </a:solidFill>
                <a:effectLst/>
                <a:latin typeface="+mn-lt"/>
              </a:rPr>
              <a:t> पर जाएँ।</a:t>
            </a:r>
            <a:endParaRPr lang="hi-IN"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hi-IN"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hi-IN" sz="1200" b="1" kern="1200" dirty="0">
                <a:solidFill>
                  <a:schemeClr val="tx1"/>
                </a:solidFill>
                <a:effectLst/>
                <a:latin typeface="+mn-lt"/>
              </a:rPr>
              <a:t>अपने समुदाय में डिजिटल साक्षरता से लेकर कंप्यूटर साइंस की शिक्षा तक डिजिटल कौशलों को हासिल करने के तरीके खोजें</a:t>
            </a:r>
            <a:br>
              <a:rPr dirty="0"/>
            </a:br>
            <a:r>
              <a:rPr lang="hi-IN" sz="1200" kern="1200" dirty="0">
                <a:solidFill>
                  <a:schemeClr val="tx1"/>
                </a:solidFill>
                <a:effectLst/>
                <a:latin typeface="+mn-lt"/>
              </a:rPr>
              <a:t>https://Microsoft.com/digitalskills    </a:t>
            </a:r>
          </a:p>
          <a:p>
            <a:endParaRPr lang="hi-IN" sz="1200" b="1" kern="1200" dirty="0">
              <a:solidFill>
                <a:schemeClr val="tx1"/>
              </a:solidFill>
              <a:effectLst/>
              <a:latin typeface="+mn-lt"/>
              <a:ea typeface="+mn-ea"/>
              <a:cs typeface="+mn-cs"/>
            </a:endParaRPr>
          </a:p>
          <a:p>
            <a:r>
              <a:rPr lang="hi-IN" sz="1200" b="1" kern="1200" dirty="0">
                <a:solidFill>
                  <a:schemeClr val="tx1"/>
                </a:solidFill>
                <a:effectLst/>
                <a:latin typeface="+mn-lt"/>
              </a:rPr>
              <a:t>Code.org (</a:t>
            </a:r>
            <a:r>
              <a:rPr lang="en-US" sz="1200" b="1" kern="1200" dirty="0">
                <a:solidFill>
                  <a:schemeClr val="tx1"/>
                </a:solidFill>
                <a:effectLst/>
                <a:latin typeface="+mn-lt"/>
                <a:ea typeface="+mn-ea"/>
                <a:cs typeface="+mn-cs"/>
                <a:hlinkClick r:id="rId4"/>
              </a:rPr>
              <a:t>https://code.org/educate</a:t>
            </a:r>
            <a:r>
              <a:rPr lang="hi-IN" sz="1200" b="1" kern="1200" dirty="0">
                <a:solidFill>
                  <a:schemeClr val="tx1"/>
                </a:solidFill>
                <a:effectLst/>
                <a:latin typeface="+mn-lt"/>
              </a:rPr>
              <a:t>)</a:t>
            </a:r>
            <a:r>
              <a:rPr lang="hi-IN" dirty="0"/>
              <a:t> </a:t>
            </a:r>
            <a:r>
              <a:rPr lang="hi-IN" b="0" dirty="0"/>
              <a:t>शिक्षकों के लिए Code.org टूल्‍स की मदद से Hour of </a:t>
            </a:r>
            <a:r>
              <a:rPr lang="hi-IN" noProof="1">
                <a:effectLst/>
              </a:rPr>
              <a:t>Code™</a:t>
            </a:r>
            <a:r>
              <a:rPr lang="hi-IN" dirty="0"/>
              <a:t> </a:t>
            </a:r>
            <a:r>
              <a:rPr lang="hi-IN" b="0" dirty="0"/>
              <a:t>से आगे बढ़ें। आपको अपनी कक्षा में कंप्‍यूटर विज्ञान सिखाना शुरू करने के लिए किसी अनुभव की आवश्‍यकता नहीं है। Code.org सभी ग्रेड स्‍तरों के लिए पाठ्यक्रम, पाठ योजनाएं, उच्‍च गुणवत्‍ता वाले पेशेवर शिक्षण कार्यक्रम, और ढेरों शानदार टूल्‍स—आपको जो चाहिए, वह प्रदान करता है, वह भी एकदम मुफ्त। शुरू करने के लिए </a:t>
            </a:r>
            <a:r>
              <a:rPr lang="en-US" sz="1200" kern="1200" dirty="0">
                <a:solidFill>
                  <a:schemeClr val="tx1"/>
                </a:solidFill>
                <a:effectLst/>
                <a:latin typeface="+mn-lt"/>
                <a:ea typeface="+mn-ea"/>
                <a:cs typeface="+mn-cs"/>
                <a:hlinkClick r:id="rId5"/>
              </a:rPr>
              <a:t>code.org/educate</a:t>
            </a:r>
            <a:r>
              <a:rPr lang="hi-IN" dirty="0"/>
              <a:t> </a:t>
            </a:r>
            <a:r>
              <a:rPr lang="hi-IN" b="0" dirty="0"/>
              <a:t>पर जाएं और अपना ग्रेड स्‍तर चुनें!</a:t>
            </a:r>
          </a:p>
          <a:p>
            <a:endParaRPr lang="hi-IN" b="0" dirty="0"/>
          </a:p>
          <a:p>
            <a:r>
              <a:rPr lang="hi-IN" sz="1200" b="1" kern="1200" dirty="0">
                <a:solidFill>
                  <a:schemeClr val="tx1"/>
                </a:solidFill>
                <a:effectLst/>
                <a:latin typeface="+mn-lt"/>
              </a:rPr>
              <a:t>Code Studio (</a:t>
            </a:r>
            <a:r>
              <a:rPr lang="en-US" sz="1200" b="1" kern="1200" dirty="0">
                <a:solidFill>
                  <a:schemeClr val="tx1"/>
                </a:solidFill>
                <a:effectLst/>
                <a:latin typeface="+mn-lt"/>
                <a:ea typeface="+mn-ea"/>
                <a:cs typeface="+mn-cs"/>
                <a:hlinkClick r:id="rId6"/>
              </a:rPr>
              <a:t>https://studio.code.org</a:t>
            </a:r>
            <a:r>
              <a:rPr lang="hi-IN" sz="1200" b="1" kern="1200" dirty="0">
                <a:solidFill>
                  <a:schemeClr val="tx1"/>
                </a:solidFill>
                <a:effectLst/>
                <a:latin typeface="+mn-lt"/>
              </a:rPr>
              <a:t>)</a:t>
            </a:r>
            <a:r>
              <a:rPr lang="hi-IN" dirty="0"/>
              <a:t> </a:t>
            </a:r>
            <a:r>
              <a:rPr lang="hi-IN" b="0" dirty="0"/>
              <a:t>क्‍या आपने Hour of </a:t>
            </a:r>
            <a:r>
              <a:rPr lang="hi-IN" noProof="1">
                <a:effectLst/>
              </a:rPr>
              <a:t>Code™</a:t>
            </a:r>
            <a:r>
              <a:rPr lang="hi-IN" dirty="0"/>
              <a:t> </a:t>
            </a:r>
            <a:r>
              <a:rPr lang="hi-IN" b="0" dirty="0"/>
              <a:t>के दौरान मस्‍ती की? कंप्‍यूटर विज्ञान की दुनिया में जानने के लिए और भी बहुत कुछ है! Code Studio में सभी उम्र के लोगों के लिए पहेलियां, गेम और पाठ्यक्रम प्रस्‍तुत किए गए हैं। अपने खुद के गेम और ऐप बनाना सीखें, और फिर उन्‍हें अपने दोस्‍तों के साथ साझा करें। </a:t>
            </a:r>
            <a:r>
              <a:rPr lang="en-US" sz="1200" kern="1200" dirty="0">
                <a:solidFill>
                  <a:schemeClr val="tx1"/>
                </a:solidFill>
                <a:effectLst/>
                <a:latin typeface="+mn-lt"/>
                <a:ea typeface="+mn-ea"/>
                <a:cs typeface="+mn-cs"/>
                <a:hlinkClick r:id="rId7"/>
              </a:rPr>
              <a:t>studio.code.org</a:t>
            </a:r>
            <a:r>
              <a:rPr lang="hi-IN" dirty="0"/>
              <a:t> </a:t>
            </a:r>
            <a:r>
              <a:rPr lang="hi-IN" b="0" dirty="0"/>
              <a:t>पर जाएं और आज ही शुरू करें! </a:t>
            </a:r>
          </a:p>
          <a:p>
            <a:endParaRPr lang="hi-IN" b="1" dirty="0"/>
          </a:p>
        </p:txBody>
      </p:sp>
      <p:sp>
        <p:nvSpPr>
          <p:cNvPr id="4" name="Slide Number Placeholder 3"/>
          <p:cNvSpPr>
            <a:spLocks noGrp="1"/>
          </p:cNvSpPr>
          <p:nvPr>
            <p:ph type="sldNum" sz="quarter" idx="10"/>
          </p:nvPr>
        </p:nvSpPr>
        <p:spPr/>
        <p:txBody>
          <a:bodyPr/>
          <a:lstStyle/>
          <a:p>
            <a:fld id="{88F0EC2C-E6BA-F248-9EDA-113245C923E1}" type="slidenum">
              <a:rPr lang="en-US" smtClean="0"/>
              <a:t>19</a:t>
            </a:fld>
            <a:endParaRPr lang="hi-IN"/>
          </a:p>
        </p:txBody>
      </p:sp>
    </p:spTree>
    <p:extLst>
      <p:ext uri="{BB962C8B-B14F-4D97-AF65-F5344CB8AC3E}">
        <p14:creationId xmlns:p14="http://schemas.microsoft.com/office/powerpoint/2010/main" val="357787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i-IN" b="1" u="sng" dirty="0">
                <a:latin typeface="Nirmala UI"/>
              </a:rPr>
              <a:t>नमूना स्क्रिप्ट:</a:t>
            </a:r>
            <a:endParaRPr lang="hi-IN" b="1" u="sng" dirty="0">
              <a:latin typeface="Nirmala UI"/>
              <a:cs typeface="Nirmala UI"/>
            </a:endParaRPr>
          </a:p>
          <a:p>
            <a:endParaRPr lang="hi-IN" b="1" u="sng" dirty="0">
              <a:latin typeface="Nirmala UI"/>
              <a:cs typeface="Nirmala UI"/>
            </a:endParaRPr>
          </a:p>
          <a:p>
            <a:r>
              <a:rPr lang="hi-IN" b="1" u="sng" dirty="0">
                <a:latin typeface="Nirmala UI"/>
              </a:rPr>
              <a:t>स्वागत!</a:t>
            </a:r>
          </a:p>
          <a:p>
            <a:r>
              <a:rPr lang="hi-IN" b="0" u="none" dirty="0">
                <a:latin typeface="Nirmala UI"/>
              </a:rPr>
              <a:t>कक्षा में अपना परिचय दें, उन्‍हें बताएं कि आप कौन हैं, क्‍या करते हैं, और यदि आप तकनीकी उद्योग में काम करते हैं, तो उन्‍हें बताएं कि आप Hour of Code™ को लेकर क्‍यों उत्‍साहित हैं। </a:t>
            </a:r>
          </a:p>
          <a:p>
            <a:endParaRPr lang="hi-IN"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i-IN" b="0" u="none" dirty="0">
                <a:latin typeface="Nirmala UI"/>
              </a:rPr>
              <a:t>“पहले, हम एक छोटा वीडियो देखने वाले हैं जो आपको दिखाएगा कि पिछले कुछ वर्षों में कोडिंग कितना लोकप्रिय हो गया है, और आप जैसे, कितने अद्भुत लोगों ने उसे आज़माया है!”</a:t>
            </a:r>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p>
          <a:p>
            <a:r>
              <a:rPr lang="hi-IN" b="1" u="sng" baseline="0" noProof="1">
                <a:latin typeface="Nirmala UI"/>
              </a:rPr>
              <a:t>समन्वयक नोट:</a:t>
            </a:r>
          </a:p>
          <a:p>
            <a:pPr marL="0" marR="0" indent="0" algn="l" defTabSz="914400" rtl="0" eaLnBrk="1" fontAlgn="auto" latinLnBrk="0" hangingPunct="1">
              <a:lnSpc>
                <a:spcPct val="100000"/>
              </a:lnSpc>
              <a:spcBef>
                <a:spcPts val="0"/>
              </a:spcBef>
              <a:spcAft>
                <a:spcPts val="0"/>
              </a:spcAft>
              <a:buClrTx/>
              <a:buSzTx/>
              <a:buFontTx/>
              <a:buNone/>
              <a:tabLst/>
              <a:defRPr/>
            </a:pPr>
            <a:r>
              <a:rPr lang="hi-IN" b="0" u="none" baseline="0" dirty="0">
                <a:latin typeface="Nirmala UI"/>
              </a:rPr>
              <a:t>जब आप अगले स्लाइड पर जाएँगे तो वीडियो स्वचालित रूप से चलने लगेगा। </a:t>
            </a:r>
            <a:endParaRPr lang="hi-IN" b="1" u="sng" dirty="0"/>
          </a:p>
          <a:p>
            <a:pPr marL="0" marR="0" indent="0" algn="l" defTabSz="914400" rtl="0" eaLnBrk="1" fontAlgn="auto" latinLnBrk="0" hangingPunct="1">
              <a:lnSpc>
                <a:spcPct val="100000"/>
              </a:lnSpc>
              <a:spcBef>
                <a:spcPts val="0"/>
              </a:spcBef>
              <a:spcAft>
                <a:spcPts val="0"/>
              </a:spcAft>
              <a:buClrTx/>
              <a:buSzTx/>
              <a:buFontTx/>
              <a:buNone/>
              <a:tabLst/>
              <a:defRPr/>
            </a:pPr>
            <a:endParaRPr lang="hi-IN" dirty="0"/>
          </a:p>
        </p:txBody>
      </p:sp>
      <p:sp>
        <p:nvSpPr>
          <p:cNvPr id="4" name="Slide Number Placeholder 3"/>
          <p:cNvSpPr>
            <a:spLocks noGrp="1"/>
          </p:cNvSpPr>
          <p:nvPr>
            <p:ph type="sldNum" sz="quarter" idx="10"/>
          </p:nvPr>
        </p:nvSpPr>
        <p:spPr/>
        <p:txBody>
          <a:bodyPr/>
          <a:lstStyle/>
          <a:p>
            <a:fld id="{88F0EC2C-E6BA-F248-9EDA-113245C923E1}" type="slidenum">
              <a:rPr lang="en-US" smtClean="0"/>
              <a:t>2</a:t>
            </a:fld>
            <a:endParaRPr lang="hi-IN"/>
          </a:p>
        </p:txBody>
      </p:sp>
    </p:spTree>
    <p:extLst>
      <p:ext uri="{BB962C8B-B14F-4D97-AF65-F5344CB8AC3E}">
        <p14:creationId xmlns:p14="http://schemas.microsoft.com/office/powerpoint/2010/main" val="17040161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i-IN" b="1" u="sng" dirty="0">
                <a:latin typeface="Nirmala UI"/>
              </a:rPr>
              <a:t>नमूना स्क्रिप्ट: </a:t>
            </a:r>
          </a:p>
          <a:p>
            <a:endParaRPr lang="hi-IN" b="1" u="sng" dirty="0"/>
          </a:p>
          <a:p>
            <a:endParaRPr lang="hi-IN" b="1" u="sng" dirty="0"/>
          </a:p>
          <a:p>
            <a:r>
              <a:rPr lang="hi-IN" b="1" u="sng" dirty="0">
                <a:latin typeface="Nirmala UI"/>
              </a:rPr>
              <a:t>स्लाइड लक्ष्य:</a:t>
            </a:r>
            <a:r>
              <a:rPr lang="hi-IN" dirty="0"/>
              <a:t> </a:t>
            </a:r>
          </a:p>
          <a:p>
            <a:endParaRPr lang="hi-IN" b="0" u="none" baseline="0" dirty="0"/>
          </a:p>
          <a:p>
            <a:r>
              <a:rPr lang="hi-IN" b="0" u="none" baseline="0" dirty="0"/>
              <a:t>समाप्ति ईवेंट के लिए</a:t>
            </a:r>
          </a:p>
          <a:p>
            <a:endParaRPr lang="hi-IN" b="1" dirty="0"/>
          </a:p>
          <a:p>
            <a:r>
              <a:rPr lang="hi-IN" b="1" u="sng" dirty="0">
                <a:latin typeface="Nirmala UI"/>
              </a:rPr>
              <a:t>इस स्लाइड के लिए छवि अनुदेश:</a:t>
            </a:r>
            <a:endParaRPr lang="hi-IN" sz="1200" u="sng" kern="1200" dirty="0">
              <a:solidFill>
                <a:schemeClr val="tx1"/>
              </a:solidFill>
              <a:effectLst/>
              <a:latin typeface="Nirmala UI"/>
              <a:ea typeface="Nirmala UI"/>
              <a:cs typeface="Nirmala UI"/>
            </a:endParaRPr>
          </a:p>
          <a:p>
            <a:endParaRPr lang="hi-IN" sz="1200" kern="1200" dirty="0">
              <a:solidFill>
                <a:schemeClr val="tx1"/>
              </a:solidFill>
              <a:effectLst/>
              <a:latin typeface="Nirmala UI"/>
              <a:ea typeface="Nirmala UI"/>
              <a:cs typeface="Nirmala UI"/>
            </a:endParaRPr>
          </a:p>
          <a:p>
            <a:r>
              <a:rPr lang="hi-IN" sz="1200" kern="1200" dirty="0">
                <a:solidFill>
                  <a:schemeClr val="tx1"/>
                </a:solidFill>
                <a:effectLst/>
                <a:latin typeface="Nirmala UI"/>
              </a:rPr>
              <a:t>यदि इस छवि को बदलना है, तो सुनिश्चित करें कि वह निम्नलिखित मापदंडों में फ़िट बैठता है: </a:t>
            </a:r>
            <a:endParaRPr lang="hi-IN" dirty="0"/>
          </a:p>
          <a:p>
            <a:pPr marL="628650" lvl="1" indent="-171450">
              <a:buFont typeface="Arial"/>
              <a:buChar char="•"/>
            </a:pPr>
            <a:r>
              <a:rPr lang="hi-IN" sz="1200" kern="1200" dirty="0">
                <a:solidFill>
                  <a:schemeClr val="tx1"/>
                </a:solidFill>
                <a:effectLst/>
                <a:latin typeface="Nirmala UI"/>
              </a:rPr>
              <a:t>इसमें किशोर वय के युवक और युवतियाँ शामिल हैं </a:t>
            </a:r>
            <a:endParaRPr lang="hi-IN" dirty="0">
              <a:effectLst/>
            </a:endParaRPr>
          </a:p>
          <a:p>
            <a:pPr marL="628650" lvl="1" indent="-171450">
              <a:buFont typeface="Arial"/>
              <a:buChar char="•"/>
            </a:pPr>
            <a:r>
              <a:rPr lang="hi-IN" sz="1200" kern="1200" dirty="0">
                <a:solidFill>
                  <a:schemeClr val="tx1"/>
                </a:solidFill>
                <a:effectLst/>
                <a:latin typeface="Nirmala UI"/>
              </a:rPr>
              <a:t>प्रतिभागियों को मज़े लेते हुए दिखाता है </a:t>
            </a:r>
            <a:endParaRPr lang="hi-IN" dirty="0">
              <a:effectLst/>
            </a:endParaRPr>
          </a:p>
          <a:p>
            <a:pPr marL="628650" lvl="1" indent="-171450">
              <a:buFont typeface="Arial"/>
              <a:buChar char="•"/>
            </a:pPr>
            <a:r>
              <a:rPr lang="hi-IN" sz="1200" kern="1200" dirty="0">
                <a:solidFill>
                  <a:schemeClr val="tx1"/>
                </a:solidFill>
                <a:effectLst/>
                <a:latin typeface="Nirmala UI"/>
              </a:rPr>
              <a:t>केवल कुछ व्यक्ति नहीं बल्कि लोगों का समूह इसमें शामिल है </a:t>
            </a:r>
            <a:endParaRPr lang="hi-IN" sz="1200" kern="1200" dirty="0">
              <a:solidFill>
                <a:schemeClr val="tx1"/>
              </a:solidFill>
              <a:effectLst/>
              <a:latin typeface="Nirmala UI"/>
              <a:cs typeface="Nirmala UI"/>
            </a:endParaRPr>
          </a:p>
          <a:p>
            <a:pPr marL="628650" lvl="1" indent="-171450">
              <a:buFont typeface="Arial"/>
              <a:buChar char="•"/>
            </a:pPr>
            <a:endParaRPr lang="hi-IN" sz="1200" kern="1200" dirty="0">
              <a:solidFill>
                <a:schemeClr val="tx1"/>
              </a:solidFill>
              <a:effectLst/>
              <a:latin typeface="Nirmala UI"/>
              <a:cs typeface="Nirmala UI"/>
            </a:endParaRPr>
          </a:p>
          <a:p>
            <a:r>
              <a:rPr lang="hi-IN" b="1" u="sng" dirty="0"/>
              <a:t>कॉपीराइट 2017: </a:t>
            </a:r>
          </a:p>
          <a:p>
            <a:r>
              <a:rPr lang="hi-IN" sz="1200" kern="1200" dirty="0">
                <a:solidFill>
                  <a:schemeClr val="tx1"/>
                </a:solidFill>
                <a:effectLst/>
                <a:latin typeface="+mn-lt"/>
              </a:rPr>
              <a:t>यह प्रस्तुति लाइसेंसीकृत है, इसका विक्रय नहीं किया गया है। आप Microsoft Corporation की लिखित स्पष्ट पूर्व-स्वीकृति के बिना वाणिज्यिक उद्देश्यों के लिए इस सामग्री की प्रतिलिपि बनाना, अपना, संशोधित इसके व्युत्पन्न कार्य बनाना, इसे वितरित, सार्वजनिक रूप से प्रदर्शित, इसका विक्रय या उपयोग नहीं कर सकते। </a:t>
            </a:r>
          </a:p>
          <a:p>
            <a:r>
              <a:rPr lang="hi-IN" sz="1200" kern="1200" dirty="0">
                <a:solidFill>
                  <a:schemeClr val="tx1"/>
                </a:solidFill>
                <a:effectLst/>
                <a:latin typeface="+mn-lt"/>
              </a:rPr>
              <a:t> </a:t>
            </a:r>
          </a:p>
          <a:p>
            <a:r>
              <a:rPr lang="hi-IN" sz="1200" kern="1200" dirty="0">
                <a:solidFill>
                  <a:schemeClr val="tx1"/>
                </a:solidFill>
                <a:effectLst/>
                <a:latin typeface="+mn-lt"/>
              </a:rPr>
              <a:t>यह प्रस्तुति आपको "यथा-रूप" प्रदान की गई है। Microsoft इसकी कोई भी व्यक्त या निहित वारंटी नहीं देता है।  इस प्रस्तुति में अभिव्यक्त जानकारी और दृष्टिकोण, URL और अन्य इंटरनेट वेबसाइट संदर्भों सहित, किसी सूचना के बिना बदला जा सकता है।  </a:t>
            </a:r>
          </a:p>
          <a:p>
            <a:r>
              <a:rPr lang="hi-IN" sz="1200" kern="1200" dirty="0">
                <a:solidFill>
                  <a:schemeClr val="tx1"/>
                </a:solidFill>
                <a:effectLst/>
                <a:latin typeface="+mn-lt"/>
              </a:rPr>
              <a:t> </a:t>
            </a:r>
          </a:p>
          <a:p>
            <a:r>
              <a:rPr lang="hi-IN" sz="1200" kern="1200" dirty="0">
                <a:solidFill>
                  <a:schemeClr val="tx1"/>
                </a:solidFill>
                <a:effectLst/>
                <a:latin typeface="+mn-lt"/>
              </a:rPr>
              <a:t>यहां दिए गए कुछ उदाहरण केवल प्रदर्शन के लिए दिए गए हैं और वे काल्पनिक हैं।  इनकी वास्तविक संबद्धता या कनेक्शन का कोई उद्देश्य नहीं है और इनका यह अर्थ नहीं निकाला जाना चाहिए। </a:t>
            </a:r>
          </a:p>
          <a:p>
            <a:r>
              <a:rPr lang="hi-IN" sz="1200" kern="1200" dirty="0">
                <a:solidFill>
                  <a:schemeClr val="tx1"/>
                </a:solidFill>
                <a:effectLst/>
                <a:latin typeface="+mn-lt"/>
              </a:rPr>
              <a:t> </a:t>
            </a:r>
          </a:p>
          <a:p>
            <a:r>
              <a:rPr lang="hi-IN" sz="1200" kern="1200" dirty="0">
                <a:solidFill>
                  <a:schemeClr val="tx1"/>
                </a:solidFill>
                <a:effectLst/>
                <a:latin typeface="+mn-lt"/>
              </a:rPr>
              <a:t>आप इस प्रस्तुति का उपयोग व्यक्तिगत उपयोग के लिए और क्लासरूम तथा विद्यार्थियों के साथ code.org और अन्य कोडिंग ईवेंट के भाग के रूप में कर सकते हैं ।  यह प्रस्तुति आपको Microsoft के किसी भी उत्पाद की किसी भी बौद्धिक संपदा पर कोई भी अधिकार नहीं देती है।  </a:t>
            </a:r>
          </a:p>
          <a:p>
            <a:r>
              <a:rPr lang="hi-IN" sz="1200" kern="1200" dirty="0">
                <a:solidFill>
                  <a:schemeClr val="tx1"/>
                </a:solidFill>
                <a:effectLst/>
                <a:latin typeface="+mn-lt"/>
              </a:rPr>
              <a:t> </a:t>
            </a:r>
          </a:p>
          <a:p>
            <a:r>
              <a:rPr lang="hi-IN" sz="1200" kern="1200" dirty="0">
                <a:solidFill>
                  <a:schemeClr val="tx1"/>
                </a:solidFill>
                <a:effectLst/>
                <a:latin typeface="+mn-lt"/>
              </a:rPr>
              <a:t>Microsoft औरhttp://www.microsoft.com/en-us/legal/intellectualproperty/trademarks/en-us.aspx पर सूचीबद्ध ट्रेडमार्क Microsoft group of companies के ट्रेडमार्क हैं।  अन्य सभी चिह्न उनके संबंधित स्वामियों की संपत्ति हैं।</a:t>
            </a:r>
          </a:p>
          <a:p>
            <a:endParaRPr lang="hi-IN" b="1" u="sng" dirty="0"/>
          </a:p>
          <a:p>
            <a:pPr marL="0" marR="0" lvl="0" indent="0" algn="l" defTabSz="713203" rtl="0" eaLnBrk="1" fontAlgn="auto" latinLnBrk="0" hangingPunct="1">
              <a:lnSpc>
                <a:spcPct val="100000"/>
              </a:lnSpc>
              <a:spcBef>
                <a:spcPts val="0"/>
              </a:spcBef>
              <a:spcAft>
                <a:spcPts val="0"/>
              </a:spcAft>
              <a:buClrTx/>
              <a:buSzTx/>
              <a:buFontTx/>
              <a:buNone/>
              <a:tabLst/>
              <a:defRPr/>
            </a:pPr>
            <a:r>
              <a:rPr kumimoji="0" lang="hi-IN" sz="1200" b="0" i="0" u="none" strike="noStrike" kern="1200" cap="none" spc="0" normalizeH="0" baseline="0" noProof="0" dirty="0">
                <a:ln>
                  <a:noFill/>
                </a:ln>
                <a:solidFill>
                  <a:prstClr val="black"/>
                </a:solidFill>
                <a:effectLst/>
                <a:uLnTx/>
                <a:uFillTx/>
                <a:latin typeface="+mn-lt"/>
              </a:rPr>
              <a:t>© Code.org, 2017। Code.org®, CODE लोगो और Hour of Code®, Code.org के ट्रेडमार्क हैं</a:t>
            </a:r>
            <a:endParaRPr kumimoji="0" lang="hi-IN"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endParaRPr kumimoji="0" lang="hi-IN"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r>
              <a:rPr kumimoji="0" lang="hi-IN" sz="1200" b="0" i="0" u="none" strike="noStrike" kern="1200" cap="none" spc="0" normalizeH="0" baseline="0" noProof="0" dirty="0">
                <a:ln>
                  <a:noFill/>
                </a:ln>
                <a:solidFill>
                  <a:prstClr val="black"/>
                </a:solidFill>
                <a:effectLst/>
                <a:uLnTx/>
                <a:uFillTx/>
                <a:latin typeface="+mn-lt"/>
              </a:rPr>
              <a:t>Mojang © 2017। "Minecraft", Mojang AB का एक ट्रेडमार्क है</a:t>
            </a:r>
          </a:p>
          <a:p>
            <a:pPr marL="0" marR="0" lvl="0" indent="0" algn="l" defTabSz="713203" rtl="0" eaLnBrk="1" fontAlgn="auto" latinLnBrk="0" hangingPunct="1">
              <a:lnSpc>
                <a:spcPct val="100000"/>
              </a:lnSpc>
              <a:spcBef>
                <a:spcPts val="0"/>
              </a:spcBef>
              <a:spcAft>
                <a:spcPts val="0"/>
              </a:spcAft>
              <a:buClrTx/>
              <a:buSzTx/>
              <a:buFontTx/>
              <a:buNone/>
              <a:tabLst/>
              <a:defRPr/>
            </a:pPr>
            <a:endParaRPr kumimoji="0" lang="hi-IN" sz="1200" b="0" i="0" u="none" strike="noStrike" kern="1200" cap="none" spc="0" normalizeH="0" baseline="0" noProof="0" dirty="0">
              <a:ln>
                <a:noFill/>
              </a:ln>
              <a:solidFill>
                <a:prstClr val="white"/>
              </a:solidFill>
              <a:effectLst/>
              <a:uLnTx/>
              <a:uFillTx/>
              <a:latin typeface="Segoe UI Light" panose="020B0502040204020203" pitchFamily="34" charset="0"/>
              <a:ea typeface="Segoe Pro Light" charset="0"/>
              <a:cs typeface="Segoe UI Light" panose="020B0502040204020203" pitchFamily="34" charset="0"/>
            </a:endParaRPr>
          </a:p>
          <a:p>
            <a:pPr marL="0" marR="0" lvl="0" indent="0" algn="l" defTabSz="713203" rtl="0" eaLnBrk="1" fontAlgn="auto" latinLnBrk="0" hangingPunct="1">
              <a:lnSpc>
                <a:spcPct val="100000"/>
              </a:lnSpc>
              <a:spcBef>
                <a:spcPts val="0"/>
              </a:spcBef>
              <a:spcAft>
                <a:spcPts val="0"/>
              </a:spcAft>
              <a:buClrTx/>
              <a:buSzTx/>
              <a:buFontTx/>
              <a:buNone/>
              <a:tabLst/>
              <a:defRPr/>
            </a:pPr>
            <a:r>
              <a:rPr kumimoji="0" lang="hi-IN" sz="1200" b="0" i="0" u="none" strike="noStrike" kern="1200" cap="none" spc="0" normalizeH="0" baseline="0" noProof="0" dirty="0">
                <a:ln>
                  <a:noFill/>
                </a:ln>
                <a:solidFill>
                  <a:prstClr val="black"/>
                </a:solidFill>
                <a:effectLst/>
                <a:uLnTx/>
                <a:uFillTx/>
                <a:latin typeface="+mn-lt"/>
              </a:rPr>
              <a:t>© 2017 Microsoft Corporation। सर्वाधिकार सुरक्षित।</a:t>
            </a:r>
          </a:p>
          <a:p>
            <a:pPr marL="628650" lvl="1" indent="-171450">
              <a:buFont typeface="Arial"/>
              <a:buChar char="•"/>
            </a:pPr>
            <a:endParaRPr lang="hi-IN" dirty="0">
              <a:effectLst/>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20</a:t>
            </a:fld>
            <a:endParaRPr lang="hi-IN"/>
          </a:p>
        </p:txBody>
      </p:sp>
    </p:spTree>
    <p:extLst>
      <p:ext uri="{BB962C8B-B14F-4D97-AF65-F5344CB8AC3E}">
        <p14:creationId xmlns:p14="http://schemas.microsoft.com/office/powerpoint/2010/main" val="29047664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i-IN" b="1" u="sng" noProof="1">
                <a:latin typeface="Nirmala UI"/>
              </a:rPr>
              <a:t>स्लाइड लक्ष्य:</a:t>
            </a:r>
          </a:p>
          <a:p>
            <a:endParaRPr lang="hi-IN" b="1" u="sng" baseline="0" noProof="1"/>
          </a:p>
          <a:p>
            <a:r>
              <a:rPr lang="hi-IN" b="0" u="none" baseline="0" noProof="1">
                <a:latin typeface="Nirmala UI"/>
              </a:rPr>
              <a:t>युवा लोगों को Hour of Code™ ट्यूटोरियल के प्रति प्रोत्साहित करना।</a:t>
            </a:r>
            <a:endParaRPr lang="hi-IN" b="1" u="sng" noProof="1"/>
          </a:p>
          <a:p>
            <a:endParaRPr lang="hi-IN" b="1" u="sng" noProof="1"/>
          </a:p>
          <a:p>
            <a:r>
              <a:rPr lang="hi-IN" b="1" u="sng" noProof="1">
                <a:latin typeface="Nirmala UI"/>
              </a:rPr>
              <a:t>इस स्लाइड के लिए छवि निर्देश:</a:t>
            </a:r>
            <a:endParaRPr lang="hi-IN" sz="1200" u="sng" kern="1200" noProof="1">
              <a:solidFill>
                <a:schemeClr val="tx1"/>
              </a:solidFill>
              <a:effectLst/>
              <a:latin typeface="Nirmala UI"/>
              <a:ea typeface="Nirmala UI"/>
              <a:cs typeface="Nirmala UI"/>
            </a:endParaRPr>
          </a:p>
          <a:p>
            <a:endParaRPr lang="hi-IN" sz="1200" kern="1200" noProof="1">
              <a:solidFill>
                <a:schemeClr val="tx1"/>
              </a:solidFill>
              <a:effectLst/>
              <a:latin typeface="Nirmala UI"/>
              <a:ea typeface="Nirmala UI"/>
              <a:cs typeface="Nirmala UI"/>
            </a:endParaRPr>
          </a:p>
          <a:p>
            <a:r>
              <a:rPr lang="hi-IN" noProof="1">
                <a:latin typeface="Nirmala UI"/>
              </a:rPr>
              <a:t>वीडियो स्वचालित रूप से चलनी चाहिए। </a:t>
            </a:r>
          </a:p>
          <a:p>
            <a:endParaRPr lang="hi-IN" noProof="1"/>
          </a:p>
          <a:p>
            <a:pPr marL="0" marR="0" indent="0" algn="l" defTabSz="914400" rtl="0" eaLnBrk="1" fontAlgn="auto" latinLnBrk="0" hangingPunct="1">
              <a:lnSpc>
                <a:spcPct val="100000"/>
              </a:lnSpc>
              <a:spcBef>
                <a:spcPts val="0"/>
              </a:spcBef>
              <a:spcAft>
                <a:spcPts val="0"/>
              </a:spcAft>
              <a:buClrTx/>
              <a:buSzTx/>
              <a:buFontTx/>
              <a:buNone/>
              <a:tabLst/>
              <a:defRPr/>
            </a:pPr>
            <a:r>
              <a:rPr lang="hi-IN" sz="1200" kern="1200" noProof="1">
                <a:solidFill>
                  <a:schemeClr val="tx1"/>
                </a:solidFill>
                <a:effectLst/>
                <a:latin typeface="Nirmala UI"/>
              </a:rPr>
              <a:t>यदि आप भाषा या सबटाइटल बदलना चाहते हैं, तो आप निम्न लिंक पर वीडियो के निचले दाईं ओर के कोने में ‘सेटिंग्स’ गियर क्लिक करके ऐसा कर सकते हैं। यदि आप चाहते हैं तो आपको लिंक पुनः एम्बेड करने की ज़रूरत होगी:  https://www.youtube.com/watch?t=1&amp;v=2DxWIxec6yo</a:t>
            </a:r>
            <a:endParaRPr lang="hi-IN" sz="1200" kern="1200" noProof="1">
              <a:solidFill>
                <a:schemeClr val="tx1"/>
              </a:solidFill>
              <a:effectLst/>
              <a:latin typeface="Nirmala UI"/>
              <a:cs typeface="Nirmala UI"/>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hi-IN" sz="1200" kern="1200" noProof="1">
              <a:solidFill>
                <a:schemeClr val="tx1"/>
              </a:solidFill>
              <a:effectLst/>
              <a:latin typeface="Nirmala UI"/>
              <a:cs typeface="Nirmala UI"/>
            </a:endParaRPr>
          </a:p>
          <a:p>
            <a:pPr marL="0" marR="0" indent="0" algn="l" defTabSz="914400" rtl="0" eaLnBrk="1" fontAlgn="auto" latinLnBrk="0" hangingPunct="1">
              <a:lnSpc>
                <a:spcPct val="100000"/>
              </a:lnSpc>
              <a:spcBef>
                <a:spcPts val="0"/>
              </a:spcBef>
              <a:spcAft>
                <a:spcPts val="0"/>
              </a:spcAft>
              <a:buClrTx/>
              <a:buSzTx/>
              <a:buFontTx/>
              <a:buNone/>
              <a:tabLst/>
              <a:defRPr/>
            </a:pPr>
            <a:r>
              <a:rPr lang="hi-IN" noProof="1"/>
              <a:t>अतिरिक्‍त वीडियो code.org पर उपलब्‍ध हैं, और यदि आप अपने दर्शकों के लिए अलग संदेश की तलाश में हैं तो ये वीडियो इस्‍तेमाल कर सकते हैं।</a:t>
            </a:r>
          </a:p>
        </p:txBody>
      </p:sp>
      <p:sp>
        <p:nvSpPr>
          <p:cNvPr id="4" name="Slide Number Placeholder 3"/>
          <p:cNvSpPr>
            <a:spLocks noGrp="1"/>
          </p:cNvSpPr>
          <p:nvPr>
            <p:ph type="sldNum" sz="quarter" idx="10"/>
          </p:nvPr>
        </p:nvSpPr>
        <p:spPr/>
        <p:txBody>
          <a:bodyPr/>
          <a:lstStyle/>
          <a:p>
            <a:fld id="{88F0EC2C-E6BA-F248-9EDA-113245C923E1}" type="slidenum">
              <a:rPr lang="en-US" smtClean="0"/>
              <a:t>3</a:t>
            </a:fld>
            <a:endParaRPr lang="hi-IN"/>
          </a:p>
        </p:txBody>
      </p:sp>
    </p:spTree>
    <p:extLst>
      <p:ext uri="{BB962C8B-B14F-4D97-AF65-F5344CB8AC3E}">
        <p14:creationId xmlns:p14="http://schemas.microsoft.com/office/powerpoint/2010/main" val="3842005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नमूना स्क्रिप्ट:</a:t>
            </a:r>
          </a:p>
          <a:p>
            <a:endParaRPr lang="hi-IN" sz="1200" kern="1200" dirty="0">
              <a:solidFill>
                <a:schemeClr val="tx1"/>
              </a:solidFill>
              <a:effectLst/>
              <a:latin typeface="Nirmala UI"/>
              <a:ea typeface="Nirmala UI"/>
              <a:cs typeface="Nirmala UI"/>
            </a:endParaRPr>
          </a:p>
          <a:p>
            <a:r>
              <a:rPr lang="hi-IN" b="0" u="none" dirty="0">
                <a:latin typeface="Nirmala UI"/>
              </a:rPr>
              <a:t>“जब आप शब्द ‘कोड’ और ‘कोडिंग’ सुनते हैं तो क्या सोचते हैं? क्या यह गुप्त कोड के समान रहस्य से जुड़ा है? आपके विचार में किस प्रकार के लोग कोड करते हैं? अपनी कल्पना को पूरी छूट दो!”</a:t>
            </a:r>
            <a:endParaRPr lang="hi-IN" sz="1200" kern="1200" dirty="0">
              <a:solidFill>
                <a:schemeClr val="tx1"/>
              </a:solidFill>
              <a:effectLst/>
              <a:latin typeface="Nirmala UI"/>
              <a:ea typeface="Nirmala UI"/>
              <a:cs typeface="Nirmala UI"/>
            </a:endParaRPr>
          </a:p>
          <a:p>
            <a:endParaRPr lang="hi-IN" sz="1200" kern="1200" dirty="0">
              <a:solidFill>
                <a:schemeClr val="tx1"/>
              </a:solidFill>
              <a:effectLst/>
              <a:latin typeface="Nirmala UI"/>
              <a:ea typeface="Nirmala UI"/>
              <a:cs typeface="Nirmala UI"/>
            </a:endParaRPr>
          </a:p>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स्लाइड लक्ष्य:</a:t>
            </a:r>
            <a:r>
              <a:rPr lang="hi-IN"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hi-IN" b="0" u="none"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hi-IN" b="0" u="none" baseline="0" dirty="0">
                <a:latin typeface="Nirmala UI"/>
              </a:rPr>
              <a:t>यह स्लाइड झिझक मिटाने के लिए परिकल्पित है।</a:t>
            </a:r>
          </a:p>
          <a:p>
            <a:pPr marL="0" marR="0" indent="0" algn="l" defTabSz="914400" rtl="0" eaLnBrk="1" fontAlgn="auto" latinLnBrk="0" hangingPunct="1">
              <a:lnSpc>
                <a:spcPct val="100000"/>
              </a:lnSpc>
              <a:spcBef>
                <a:spcPts val="0"/>
              </a:spcBef>
              <a:spcAft>
                <a:spcPts val="0"/>
              </a:spcAft>
              <a:buClrTx/>
              <a:buSzTx/>
              <a:buFontTx/>
              <a:buNone/>
              <a:tabLst/>
              <a:defRPr/>
            </a:pPr>
            <a:endParaRPr lang="hi-IN" b="0" u="none" baseline="0" dirty="0"/>
          </a:p>
          <a:p>
            <a:pPr>
              <a:defRPr/>
            </a:pPr>
            <a:r>
              <a:rPr lang="hi-IN" kern="1200" dirty="0">
                <a:effectLst/>
                <a:latin typeface="+mn-lt"/>
              </a:rPr>
              <a:t>हो सकता है कि बच्चों के पास </a:t>
            </a:r>
            <a:r>
              <a:rPr lang="hi-IN" dirty="0"/>
              <a:t>इन प्रश्नों</a:t>
            </a:r>
            <a:r>
              <a:rPr lang="hi-IN" kern="1200" dirty="0">
                <a:effectLst/>
                <a:latin typeface="+mn-lt"/>
              </a:rPr>
              <a:t> के सही उत्तर न हों, लेकिन</a:t>
            </a:r>
            <a:r>
              <a:rPr lang="hi-IN" dirty="0"/>
              <a:t>ये </a:t>
            </a:r>
            <a:r>
              <a:rPr lang="hi-IN" kern="1200" baseline="0" dirty="0">
                <a:effectLst/>
                <a:latin typeface="+mn-lt"/>
              </a:rPr>
              <a:t>प्रश्न</a:t>
            </a:r>
            <a:r>
              <a:rPr lang="hi-IN" dirty="0"/>
              <a:t>कक्षा में</a:t>
            </a:r>
            <a:r>
              <a:rPr lang="hi-IN" b="0" u="none" kern="1200" baseline="0" dirty="0">
                <a:effectLst/>
                <a:latin typeface="+mn-lt"/>
              </a:rPr>
              <a:t>चर्चा छेड़ने</a:t>
            </a:r>
            <a:r>
              <a:rPr lang="hi-IN" dirty="0"/>
              <a:t>, और कोड़िंग के बारे में युवाओं के पूर्वाग्रहयुक्त विचारों का अंदाज़ा लगाने के लिए हैं</a:t>
            </a:r>
            <a:r>
              <a:rPr lang="hi-IN" b="0" u="none" baseline="0" dirty="0"/>
              <a:t>। </a:t>
            </a:r>
            <a:r>
              <a:rPr lang="hi-IN" kern="1200" dirty="0">
                <a:effectLst/>
                <a:latin typeface="+mn-lt"/>
              </a:rPr>
              <a:t>सुनिश्चित करें कि यह मज़ेदार बातचीत जैसा महसूस कराएँ, जहाँ उत्तर की जानकारी नहीं होना भी ठीक है। अगले स्लाइड में, हम ट्यूटोरियल में जाने से पहले कोडिंग के बारे में प्रतिभागियों के विचार बदलने के लिए, उनकी ग़लत धारणाओं को ठीक करेंगे।</a:t>
            </a:r>
            <a:r>
              <a:rPr lang="hi-IN" dirty="0"/>
              <a:t> </a:t>
            </a:r>
            <a:endParaRPr lang="hi-IN" b="1" u="sng" dirty="0"/>
          </a:p>
          <a:p>
            <a:endParaRPr lang="hi-IN" dirty="0"/>
          </a:p>
        </p:txBody>
      </p:sp>
      <p:sp>
        <p:nvSpPr>
          <p:cNvPr id="4" name="Slide Number Placeholder 3"/>
          <p:cNvSpPr>
            <a:spLocks noGrp="1"/>
          </p:cNvSpPr>
          <p:nvPr>
            <p:ph type="sldNum" sz="quarter" idx="10"/>
          </p:nvPr>
        </p:nvSpPr>
        <p:spPr/>
        <p:txBody>
          <a:bodyPr/>
          <a:lstStyle/>
          <a:p>
            <a:fld id="{88F0EC2C-E6BA-F248-9EDA-113245C923E1}" type="slidenum">
              <a:rPr lang="en-US" smtClean="0"/>
              <a:t>4</a:t>
            </a:fld>
            <a:endParaRPr lang="hi-IN"/>
          </a:p>
        </p:txBody>
      </p:sp>
    </p:spTree>
    <p:extLst>
      <p:ext uri="{BB962C8B-B14F-4D97-AF65-F5344CB8AC3E}">
        <p14:creationId xmlns:p14="http://schemas.microsoft.com/office/powerpoint/2010/main" val="13476581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नमूना स्क्रिप्ट:</a:t>
            </a:r>
            <a:endParaRPr lang="hi-IN" b="0" u="none" dirty="0"/>
          </a:p>
          <a:p>
            <a:endParaRPr lang="hi-IN" b="0" u="none" dirty="0"/>
          </a:p>
          <a:p>
            <a:r>
              <a:rPr lang="hi-IN" b="0" u="none" dirty="0">
                <a:latin typeface="Nirmala UI"/>
              </a:rPr>
              <a:t>“आइए, अब चर्चा करें कि कोडिंग दरअसल क्या है।”</a:t>
            </a:r>
          </a:p>
          <a:p>
            <a:endParaRPr lang="hi-IN" sz="1200" b="0" u="none" kern="1200" dirty="0">
              <a:solidFill>
                <a:schemeClr val="tx1"/>
              </a:solidFill>
              <a:effectLst/>
              <a:latin typeface="Nirmala UI"/>
              <a:ea typeface="Nirmala UI"/>
              <a:cs typeface="Nirmala UI"/>
            </a:endParaRPr>
          </a:p>
          <a:p>
            <a:r>
              <a:rPr lang="hi-IN" b="1" u="sng" dirty="0">
                <a:latin typeface="Nirmala UI"/>
              </a:rPr>
              <a:t>स्लाइड लक्ष्य:</a:t>
            </a:r>
          </a:p>
          <a:p>
            <a:endParaRPr lang="hi-IN" b="1" u="sng" dirty="0"/>
          </a:p>
          <a:p>
            <a:r>
              <a:rPr lang="hi-IN" b="0" u="none" dirty="0">
                <a:latin typeface="Nirmala UI"/>
              </a:rPr>
              <a:t>स्लाइड 5-7 आसानी से समझ में आने वाले तरीक़े से कोडिंग की व्याख्या के लिए हैं।</a:t>
            </a:r>
            <a:endParaRPr lang="hi-IN" b="0" u="none" dirty="0"/>
          </a:p>
          <a:p>
            <a:endParaRPr lang="hi-IN" b="1" dirty="0"/>
          </a:p>
        </p:txBody>
      </p:sp>
      <p:sp>
        <p:nvSpPr>
          <p:cNvPr id="4" name="Slide Number Placeholder 3"/>
          <p:cNvSpPr>
            <a:spLocks noGrp="1"/>
          </p:cNvSpPr>
          <p:nvPr>
            <p:ph type="sldNum" sz="quarter" idx="10"/>
          </p:nvPr>
        </p:nvSpPr>
        <p:spPr/>
        <p:txBody>
          <a:bodyPr/>
          <a:lstStyle/>
          <a:p>
            <a:fld id="{88F0EC2C-E6BA-F248-9EDA-113245C923E1}" type="slidenum">
              <a:rPr lang="en-US" smtClean="0"/>
              <a:t>5</a:t>
            </a:fld>
            <a:endParaRPr lang="hi-IN"/>
          </a:p>
        </p:txBody>
      </p:sp>
    </p:spTree>
    <p:extLst>
      <p:ext uri="{BB962C8B-B14F-4D97-AF65-F5344CB8AC3E}">
        <p14:creationId xmlns:p14="http://schemas.microsoft.com/office/powerpoint/2010/main" val="14714661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नमूना स्क्रिप्ट:</a:t>
            </a:r>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p>
          <a:p>
            <a:r>
              <a:rPr lang="hi-IN" b="0" dirty="0"/>
              <a:t>“कोडिंग वह भाषा है, जिसका उपयोग लोग तकनीकी निर्देश देने के लिए करते हैं, जिससे वे वह कार्य कर सकें, जिनके लिए उन्हें कहा गया है</a:t>
            </a:r>
            <a:r>
              <a:rPr lang="hi-IN" sz="1200" b="0" baseline="0" dirty="0">
                <a:latin typeface="Segoe Pro Light" charset="0"/>
              </a:rPr>
              <a:t>। आप इसका उपयोग बहुत से आश्चर्यजनक काम करने के लिए कर सकते हैं!”</a:t>
            </a:r>
            <a:endParaRPr lang="hi-IN" sz="1200" baseline="0" dirty="0">
              <a:latin typeface="Segoe Pro Light" charset="0"/>
              <a:ea typeface="Segoe Pro Light" charset="0"/>
              <a:cs typeface="Segoe Pro Light" charset="0"/>
            </a:endParaRPr>
          </a:p>
          <a:p>
            <a:endParaRPr lang="hi-IN" sz="1200" dirty="0">
              <a:latin typeface="Nirmala UI"/>
              <a:ea typeface="Nirmala UI"/>
              <a:cs typeface="Nirmala UI"/>
            </a:endParaRPr>
          </a:p>
        </p:txBody>
      </p:sp>
      <p:sp>
        <p:nvSpPr>
          <p:cNvPr id="4" name="Slide Number Placeholder 3"/>
          <p:cNvSpPr>
            <a:spLocks noGrp="1"/>
          </p:cNvSpPr>
          <p:nvPr>
            <p:ph type="sldNum" sz="quarter" idx="10"/>
          </p:nvPr>
        </p:nvSpPr>
        <p:spPr/>
        <p:txBody>
          <a:bodyPr/>
          <a:lstStyle/>
          <a:p>
            <a:fld id="{88F0EC2C-E6BA-F248-9EDA-113245C923E1}" type="slidenum">
              <a:rPr lang="en-US" smtClean="0"/>
              <a:t>6</a:t>
            </a:fld>
            <a:endParaRPr lang="hi-IN"/>
          </a:p>
        </p:txBody>
      </p:sp>
    </p:spTree>
    <p:extLst>
      <p:ext uri="{BB962C8B-B14F-4D97-AF65-F5344CB8AC3E}">
        <p14:creationId xmlns:p14="http://schemas.microsoft.com/office/powerpoint/2010/main" val="11666121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नमूना स्क्रिप्ट:</a:t>
            </a:r>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p>
          <a:p>
            <a:r>
              <a:rPr lang="hi-IN" b="0" baseline="0" dirty="0">
                <a:latin typeface="Nirmala UI"/>
              </a:rPr>
              <a:t>“कंप्यूटर के साथ संप्रेषण करने के लिए, हमें उनकी समझ में आने वाली भाषा में कमांड देना पड़ता है। वह भाषा है कोड!”</a:t>
            </a:r>
            <a:r>
              <a:rPr lang="hi-IN" dirty="0"/>
              <a:t> </a:t>
            </a:r>
          </a:p>
          <a:p>
            <a:endParaRPr lang="hi-IN" b="1" u="sng" dirty="0"/>
          </a:p>
          <a:p>
            <a:endParaRPr lang="hi-IN" dirty="0"/>
          </a:p>
        </p:txBody>
      </p:sp>
      <p:sp>
        <p:nvSpPr>
          <p:cNvPr id="4" name="Slide Number Placeholder 3"/>
          <p:cNvSpPr>
            <a:spLocks noGrp="1"/>
          </p:cNvSpPr>
          <p:nvPr>
            <p:ph type="sldNum" sz="quarter" idx="10"/>
          </p:nvPr>
        </p:nvSpPr>
        <p:spPr/>
        <p:txBody>
          <a:bodyPr/>
          <a:lstStyle/>
          <a:p>
            <a:fld id="{88F0EC2C-E6BA-F248-9EDA-113245C923E1}" type="slidenum">
              <a:rPr lang="en-US" smtClean="0"/>
              <a:t>7</a:t>
            </a:fld>
            <a:endParaRPr lang="hi-IN"/>
          </a:p>
        </p:txBody>
      </p:sp>
    </p:spTree>
    <p:extLst>
      <p:ext uri="{BB962C8B-B14F-4D97-AF65-F5344CB8AC3E}">
        <p14:creationId xmlns:p14="http://schemas.microsoft.com/office/powerpoint/2010/main" val="1670908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नमूना स्क्रिप्ट:</a:t>
            </a:r>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p>
          <a:p>
            <a:pPr marL="0" marR="0" indent="0" algn="l" defTabSz="914400" rtl="0" eaLnBrk="1" fontAlgn="auto" latinLnBrk="0" hangingPunct="1">
              <a:lnSpc>
                <a:spcPct val="100000"/>
              </a:lnSpc>
              <a:spcBef>
                <a:spcPts val="0"/>
              </a:spcBef>
              <a:spcAft>
                <a:spcPts val="0"/>
              </a:spcAft>
              <a:buClrTx/>
              <a:buSzTx/>
              <a:buFontTx/>
              <a:buNone/>
              <a:tabLst/>
              <a:defRPr/>
            </a:pPr>
            <a:r>
              <a:rPr lang="hi-IN" b="0" u="none" dirty="0"/>
              <a:t>“क्या आपके विचार में आपके पास कोड लिखने की समझ है? शानदार! मेरा भी यही विचार है!”</a:t>
            </a:r>
          </a:p>
          <a:p>
            <a:endParaRPr lang="hi-IN" b="1" u="sng" dirty="0"/>
          </a:p>
          <a:p>
            <a:r>
              <a:rPr lang="hi-IN" b="1" u="sng" dirty="0">
                <a:latin typeface="Nirmala UI"/>
              </a:rPr>
              <a:t>स्लाइड लक्ष्य:</a:t>
            </a:r>
          </a:p>
          <a:p>
            <a:endParaRPr lang="hi-IN" b="1" u="sng" dirty="0"/>
          </a:p>
          <a:p>
            <a:r>
              <a:rPr lang="hi-IN" b="0" u="none" dirty="0">
                <a:latin typeface="Nirmala UI"/>
              </a:rPr>
              <a:t>स्लाइड 9-11 कोड लिखने के लिए आवश्यक गुण समझाने के लिए हैं।</a:t>
            </a:r>
          </a:p>
          <a:p>
            <a:endParaRPr lang="hi-IN" b="0" u="none"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hi-IN" sz="1200" b="1" u="sng" kern="1200" dirty="0">
                <a:solidFill>
                  <a:schemeClr val="tx1"/>
                </a:solidFill>
                <a:effectLst/>
                <a:latin typeface="Nirmala UI"/>
              </a:rPr>
              <a:t>समन्वयक नोट</a:t>
            </a:r>
            <a:endParaRPr lang="hi-IN" sz="1200" b="1" u="sng" kern="1200" dirty="0">
              <a:solidFill>
                <a:schemeClr val="tx1"/>
              </a:solidFill>
              <a:effectLst/>
              <a:latin typeface="Nirmala UI"/>
              <a:cs typeface="Nirmala UI"/>
            </a:endParaRPr>
          </a:p>
          <a:p>
            <a:pPr marL="0" marR="0" indent="0" algn="l" defTabSz="914400" rtl="0" eaLnBrk="1" fontAlgn="auto" latinLnBrk="0" hangingPunct="1">
              <a:lnSpc>
                <a:spcPct val="100000"/>
              </a:lnSpc>
              <a:spcBef>
                <a:spcPts val="0"/>
              </a:spcBef>
              <a:spcAft>
                <a:spcPts val="0"/>
              </a:spcAft>
              <a:buClrTx/>
              <a:buSzTx/>
              <a:buFontTx/>
              <a:buNone/>
              <a:tabLst/>
              <a:defRPr/>
            </a:pPr>
            <a:r>
              <a:rPr lang="hi-IN" kern="1200" dirty="0">
                <a:effectLst/>
                <a:latin typeface="+mn-lt"/>
              </a:rPr>
              <a:t>इस उम्र के बच्चे दूसरों के साथ काम करना सीखना, रचनात्मक कौशल विकसित करना, और नई चीज़ें सीखना चाहते हैं। </a:t>
            </a:r>
            <a:r>
              <a:rPr lang="hi-IN"/>
              <a:t>यह</a:t>
            </a:r>
            <a:r>
              <a:rPr lang="hi-IN" kern="1200" dirty="0">
                <a:effectLst/>
                <a:latin typeface="+mn-lt"/>
              </a:rPr>
              <a:t>यह महत्वपूर्ण है कि कोडिंग में वे सभी चीज़ें शामिल हों।</a:t>
            </a:r>
            <a:endParaRPr lang="hi-IN" b="0" u="none" dirty="0"/>
          </a:p>
          <a:p>
            <a:endParaRPr lang="hi-IN" b="1" dirty="0"/>
          </a:p>
          <a:p>
            <a:endParaRPr lang="hi-IN" dirty="0"/>
          </a:p>
        </p:txBody>
      </p:sp>
      <p:sp>
        <p:nvSpPr>
          <p:cNvPr id="4" name="Slide Number Placeholder 3"/>
          <p:cNvSpPr>
            <a:spLocks noGrp="1"/>
          </p:cNvSpPr>
          <p:nvPr>
            <p:ph type="sldNum" sz="quarter" idx="10"/>
          </p:nvPr>
        </p:nvSpPr>
        <p:spPr/>
        <p:txBody>
          <a:bodyPr/>
          <a:lstStyle/>
          <a:p>
            <a:fld id="{88F0EC2C-E6BA-F248-9EDA-113245C923E1}" type="slidenum">
              <a:rPr lang="en-US" smtClean="0"/>
              <a:t>8</a:t>
            </a:fld>
            <a:endParaRPr lang="hi-IN"/>
          </a:p>
        </p:txBody>
      </p:sp>
    </p:spTree>
    <p:extLst>
      <p:ext uri="{BB962C8B-B14F-4D97-AF65-F5344CB8AC3E}">
        <p14:creationId xmlns:p14="http://schemas.microsoft.com/office/powerpoint/2010/main" val="3958281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hi-IN" b="1" u="sng" dirty="0">
                <a:latin typeface="Nirmala UI"/>
              </a:rPr>
              <a:t>नमूना स्क्रिप्ट:</a:t>
            </a:r>
          </a:p>
          <a:p>
            <a:pPr marL="0" marR="0" indent="0" algn="l" defTabSz="914400" rtl="0" eaLnBrk="1" fontAlgn="auto" latinLnBrk="0" hangingPunct="1">
              <a:lnSpc>
                <a:spcPct val="100000"/>
              </a:lnSpc>
              <a:spcBef>
                <a:spcPts val="0"/>
              </a:spcBef>
              <a:spcAft>
                <a:spcPts val="0"/>
              </a:spcAft>
              <a:buClrTx/>
              <a:buSzTx/>
              <a:buFontTx/>
              <a:buNone/>
              <a:tabLst/>
              <a:defRPr/>
            </a:pPr>
            <a:endParaRPr lang="hi-IN" b="1" u="sng" dirty="0"/>
          </a:p>
          <a:p>
            <a:r>
              <a:rPr lang="hi-IN" b="0" baseline="0" dirty="0">
                <a:latin typeface="Nirmala UI"/>
              </a:rPr>
              <a:t>“कोडिंग समस्या हल करने से संबंधित है! </a:t>
            </a:r>
            <a:r>
              <a:rPr lang="hi-IN" sz="1200" kern="1200" dirty="0">
                <a:solidFill>
                  <a:schemeClr val="tx1"/>
                </a:solidFill>
                <a:effectLst/>
                <a:latin typeface="Nirmala UI"/>
              </a:rPr>
              <a:t>कोड ऐसी नई चीज़ें बनाने के लिए इस्तेमाल किया जाता है जो हमारे जीवन को सुगम कर दे! जैसे कि जब आप किसी ऐसे व्यक्ति से बात करना चाहते हैं, जो आपके पास नहीं है, तो आप उसे पाठ भेज सकते हैं! यह समस्या हल करने के लिए तकनीक के उपयोग का एक उदाहरण है!”</a:t>
            </a:r>
          </a:p>
          <a:p>
            <a:endParaRPr lang="hi-IN" b="1" u="sng" dirty="0"/>
          </a:p>
          <a:p>
            <a:endParaRPr lang="hi-IN" dirty="0"/>
          </a:p>
        </p:txBody>
      </p:sp>
      <p:sp>
        <p:nvSpPr>
          <p:cNvPr id="4" name="Slide Number Placeholder 3"/>
          <p:cNvSpPr>
            <a:spLocks noGrp="1"/>
          </p:cNvSpPr>
          <p:nvPr>
            <p:ph type="sldNum" sz="quarter" idx="10"/>
          </p:nvPr>
        </p:nvSpPr>
        <p:spPr/>
        <p:txBody>
          <a:bodyPr/>
          <a:lstStyle/>
          <a:p>
            <a:fld id="{88F0EC2C-E6BA-F248-9EDA-113245C923E1}" type="slidenum">
              <a:rPr lang="en-US" smtClean="0"/>
              <a:t>9</a:t>
            </a:fld>
            <a:endParaRPr lang="hi-IN"/>
          </a:p>
        </p:txBody>
      </p:sp>
    </p:spTree>
    <p:extLst>
      <p:ext uri="{BB962C8B-B14F-4D97-AF65-F5344CB8AC3E}">
        <p14:creationId xmlns:p14="http://schemas.microsoft.com/office/powerpoint/2010/main" val="330780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D19B59C-C004-5A44-B9CA-56741D3BB1DF}" type="datetime1">
              <a:rPr lang="en-US" smtClean="0"/>
              <a:t>10/31/2017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5633720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26A87D-8AFB-9D4F-8D56-1761F024AE1B}" type="datetime1">
              <a:rPr lang="en-US" smtClean="0"/>
              <a:t>10/31/2017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605896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BFA237-96DD-B14D-9ABA-F7681A8342CD}" type="datetime1">
              <a:rPr lang="en-US" smtClean="0"/>
              <a:t>10/31/2017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20783369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IceBreaker">
    <p:bg>
      <p:bgPr>
        <a:solidFill>
          <a:srgbClr val="002060"/>
        </a:solidFill>
        <a:effectLst/>
      </p:bgPr>
    </p:bg>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600392" y="573617"/>
            <a:ext cx="7772400" cy="1135063"/>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Calibri"/>
              <a:buNone/>
              <a:defRPr sz="3333" b="1" i="0" u="none" strike="noStrike" cap="none" baseline="0">
                <a:solidFill>
                  <a:schemeClr val="tx1"/>
                </a:solidFill>
                <a:latin typeface="handy" charset="0"/>
                <a:ea typeface="Calibri"/>
                <a:cs typeface="Calibri"/>
                <a:sym typeface="Calibri"/>
              </a:defRPr>
            </a:lvl1pPr>
            <a:lvl2pPr lvl="1" indent="0">
              <a:spcBef>
                <a:spcPts val="0"/>
              </a:spcBef>
              <a:buFont typeface="Arial"/>
              <a:buNone/>
              <a:defRPr sz="1500"/>
            </a:lvl2pPr>
            <a:lvl3pPr lvl="2" indent="0">
              <a:spcBef>
                <a:spcPts val="0"/>
              </a:spcBef>
              <a:buFont typeface="Arial"/>
              <a:buNone/>
              <a:defRPr sz="1500"/>
            </a:lvl3pPr>
            <a:lvl4pPr lvl="3" indent="0">
              <a:spcBef>
                <a:spcPts val="0"/>
              </a:spcBef>
              <a:buFont typeface="Arial"/>
              <a:buNone/>
              <a:defRPr sz="1500"/>
            </a:lvl4pPr>
            <a:lvl5pPr lvl="4" indent="0">
              <a:spcBef>
                <a:spcPts val="0"/>
              </a:spcBef>
              <a:buFont typeface="Arial"/>
              <a:buNone/>
              <a:defRPr sz="1500"/>
            </a:lvl5pPr>
            <a:lvl6pPr lvl="5" indent="0">
              <a:spcBef>
                <a:spcPts val="0"/>
              </a:spcBef>
              <a:buFont typeface="Arial"/>
              <a:buNone/>
              <a:defRPr sz="1500"/>
            </a:lvl6pPr>
            <a:lvl7pPr lvl="6" indent="0">
              <a:spcBef>
                <a:spcPts val="0"/>
              </a:spcBef>
              <a:buFont typeface="Arial"/>
              <a:buNone/>
              <a:defRPr sz="1500"/>
            </a:lvl7pPr>
            <a:lvl8pPr lvl="7" indent="0">
              <a:spcBef>
                <a:spcPts val="0"/>
              </a:spcBef>
              <a:buFont typeface="Arial"/>
              <a:buNone/>
              <a:defRPr sz="1500"/>
            </a:lvl8pPr>
            <a:lvl9pPr lvl="8" indent="0">
              <a:spcBef>
                <a:spcPts val="0"/>
              </a:spcBef>
              <a:buFont typeface="Arial"/>
              <a:buNone/>
              <a:defRPr sz="1500"/>
            </a:lvl9pPr>
          </a:lstStyle>
          <a:p>
            <a:endParaRPr/>
          </a:p>
        </p:txBody>
      </p:sp>
      <p:sp>
        <p:nvSpPr>
          <p:cNvPr id="3" name="Picture Placeholder 2"/>
          <p:cNvSpPr>
            <a:spLocks noGrp="1"/>
          </p:cNvSpPr>
          <p:nvPr>
            <p:ph type="pic" sz="quarter" idx="10"/>
          </p:nvPr>
        </p:nvSpPr>
        <p:spPr>
          <a:xfrm>
            <a:off x="0" y="2362730"/>
            <a:ext cx="9144000" cy="3352271"/>
          </a:xfrm>
        </p:spPr>
        <p:txBody>
          <a:bodyPr/>
          <a:lstStyle/>
          <a:p>
            <a:endParaRPr lang="en-US"/>
          </a:p>
        </p:txBody>
      </p:sp>
    </p:spTree>
    <p:extLst>
      <p:ext uri="{BB962C8B-B14F-4D97-AF65-F5344CB8AC3E}">
        <p14:creationId xmlns:p14="http://schemas.microsoft.com/office/powerpoint/2010/main" val="786133200"/>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5E533D-FE8A-294E-AED5-BA52B60DE48C}" type="datetime1">
              <a:rPr lang="en-US" smtClean="0"/>
              <a:t>10/31/2017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339401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A16C25-8D9F-824D-A099-76B21120BAD2}" type="datetime1">
              <a:rPr lang="en-US" smtClean="0"/>
              <a:t>10/31/2017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596746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C12BCF-67E0-1648-B4C3-2FAD8AC0B233}" type="datetime1">
              <a:rPr lang="en-US" smtClean="0"/>
              <a:t>10/31/2017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769155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935DDAC-65DB-234E-9294-8A49E7113294}" type="datetime1">
              <a:rPr lang="en-US" smtClean="0"/>
              <a:t>10/31/2017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489795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08BFDCA-01B5-014B-A3F0-BB00078DC65D}" type="datetime1">
              <a:rPr lang="en-US" smtClean="0"/>
              <a:t>10/31/2017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478018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8CA397-6A2E-E94F-B8C4-DDF6AF0713D9}" type="datetime1">
              <a:rPr lang="en-US" smtClean="0"/>
              <a:t>10/31/2017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119164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6B3C0862-0501-834F-846E-3C6395BB2B9E}" type="datetime1">
              <a:rPr lang="en-US" smtClean="0"/>
              <a:t>10/31/2017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2137231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BDBA573-475B-4B42-AD33-5C1A4303AB89}" type="datetime1">
              <a:rPr lang="en-US" smtClean="0"/>
              <a:t>10/31/2017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7781E3-FF4B-EC42-A17F-8D66E4334D12}" type="slidenum">
              <a:rPr lang="en-US" smtClean="0"/>
              <a:t>‹#›</a:t>
            </a:fld>
            <a:endParaRPr lang="en-US"/>
          </a:p>
        </p:txBody>
      </p:sp>
    </p:spTree>
    <p:extLst>
      <p:ext uri="{BB962C8B-B14F-4D97-AF65-F5344CB8AC3E}">
        <p14:creationId xmlns:p14="http://schemas.microsoft.com/office/powerpoint/2010/main" val="16400046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67E46FF7-969A-CE48-B675-E97143700550}" type="datetime1">
              <a:rPr lang="en-US" smtClean="0"/>
              <a:t>10/31/2017</a:t>
            </a:fld>
            <a:endParaRPr lang="en-US"/>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697781E3-FF4B-EC42-A17F-8D66E4334D12}" type="slidenum">
              <a:rPr lang="en-US" smtClean="0"/>
              <a:t>‹#›</a:t>
            </a:fld>
            <a:endParaRPr lang="en-US"/>
          </a:p>
        </p:txBody>
      </p:sp>
    </p:spTree>
    <p:extLst>
      <p:ext uri="{BB962C8B-B14F-4D97-AF65-F5344CB8AC3E}">
        <p14:creationId xmlns:p14="http://schemas.microsoft.com/office/powerpoint/2010/main" val="161815292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6.jpe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प्राथमिक कक्षा के बच्चे मुस्कुराते हैं, उत्साहित है और कोड सीखने के लिए तैयार हैं।&#10;" hidden="1" title="प्राथमिक कक्षा के बच्चे मुस्कुराते हैं, उत्साहित है और कोड सीखने के लिए तैयार हैं।"/>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8353" y="192504"/>
            <a:ext cx="8949395" cy="5486400"/>
          </a:xfrm>
          <a:prstGeom prst="rect">
            <a:avLst/>
          </a:prstGeom>
        </p:spPr>
      </p:pic>
      <p:pic>
        <p:nvPicPr>
          <p:cNvPr id="9" name="Picture 8"/>
          <p:cNvPicPr>
            <a:picLocks noChangeAspect="1"/>
          </p:cNvPicPr>
          <p:nvPr/>
        </p:nvPicPr>
        <p:blipFill>
          <a:blip r:embed="rId4"/>
          <a:stretch>
            <a:fillRect/>
          </a:stretch>
        </p:blipFill>
        <p:spPr>
          <a:xfrm>
            <a:off x="0" y="-2398"/>
            <a:ext cx="9144000" cy="5719798"/>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pic>
        <p:nvPicPr>
          <p:cNvPr id="15" name="Picture 14" descr="Microsoft" title="Microsoft"/>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8559" y="169793"/>
            <a:ext cx="2956053" cy="1087365"/>
          </a:xfrm>
          <a:prstGeom prst="rect">
            <a:avLst/>
          </a:prstGeom>
        </p:spPr>
      </p:pic>
      <p:sp>
        <p:nvSpPr>
          <p:cNvPr id="8" name="Rectangle 7"/>
          <p:cNvSpPr/>
          <p:nvPr/>
        </p:nvSpPr>
        <p:spPr>
          <a:xfrm>
            <a:off x="437179" y="4049619"/>
            <a:ext cx="5592146" cy="1311128"/>
          </a:xfrm>
          <a:prstGeom prst="rect">
            <a:avLst/>
          </a:prstGeom>
        </p:spPr>
        <p:txBody>
          <a:bodyPr wrap="square">
            <a:spAutoFit/>
          </a:bodyPr>
          <a:lstStyle/>
          <a:p>
            <a:pPr>
              <a:lnSpc>
                <a:spcPct val="110000"/>
              </a:lnSpc>
            </a:pPr>
            <a:r>
              <a:rPr lang="hi-IN" sz="3600" dirty="0">
                <a:solidFill>
                  <a:schemeClr val="bg1"/>
                </a:solidFill>
                <a:latin typeface="Nirmala UI"/>
              </a:rPr>
              <a:t>Minecraft</a:t>
            </a:r>
            <a:r>
              <a:rPr lang="hi-IN" dirty="0"/>
              <a:t> </a:t>
            </a:r>
            <a:r>
              <a:rPr lang="hi-IN" sz="3600" dirty="0">
                <a:solidFill>
                  <a:schemeClr val="bg1"/>
                </a:solidFill>
                <a:latin typeface="Nirmala UI"/>
              </a:rPr>
              <a:t>Hour of Code</a:t>
            </a:r>
            <a:r>
              <a:rPr lang="hi-IN" sz="3600" baseline="30000" dirty="0">
                <a:solidFill>
                  <a:schemeClr val="bg1"/>
                </a:solidFill>
                <a:latin typeface="Nirmala UI"/>
              </a:rPr>
              <a:t>TM में आपका स्वागत है</a:t>
            </a:r>
            <a:endParaRPr lang="hi-IN" sz="3600" dirty="0">
              <a:solidFill>
                <a:schemeClr val="bg1"/>
              </a:solidFill>
              <a:latin typeface="Nirmala UI"/>
              <a:ea typeface="Nirmala UI"/>
              <a:cs typeface="Nirmala UI"/>
            </a:endParaRPr>
          </a:p>
        </p:txBody>
      </p:sp>
      <p:sp>
        <p:nvSpPr>
          <p:cNvPr id="7" name="Title 6" hidden="1"/>
          <p:cNvSpPr>
            <a:spLocks noGrp="1"/>
          </p:cNvSpPr>
          <p:nvPr>
            <p:ph type="ctrTitle"/>
          </p:nvPr>
        </p:nvSpPr>
        <p:spPr/>
        <p:txBody>
          <a:bodyPr/>
          <a:lstStyle/>
          <a:p>
            <a:r>
              <a:rPr lang="hi-IN" dirty="0">
                <a:latin typeface="Nirmala UI"/>
                <a:cs typeface="Nirmala UI"/>
              </a:rPr>
              <a:t>Hour of Code™ में आपका स्वागत है</a:t>
            </a:r>
            <a:endParaRPr lang="hi-IN" dirty="0"/>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a:t>
            </a:fld>
            <a:endParaRPr lang="hi-IN" dirty="0"/>
          </a:p>
        </p:txBody>
      </p:sp>
    </p:spTree>
    <p:extLst>
      <p:ext uri="{BB962C8B-B14F-4D97-AF65-F5344CB8AC3E}">
        <p14:creationId xmlns:p14="http://schemas.microsoft.com/office/powerpoint/2010/main" val="652864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9300" y="2039112"/>
            <a:ext cx="685800" cy="685800"/>
          </a:xfrm>
          <a:prstGeom prst="rect">
            <a:avLst/>
          </a:prstGeom>
        </p:spPr>
      </p:pic>
      <p:sp>
        <p:nvSpPr>
          <p:cNvPr id="17" name="Rectangle 16"/>
          <p:cNvSpPr/>
          <p:nvPr/>
        </p:nvSpPr>
        <p:spPr>
          <a:xfrm>
            <a:off x="224592" y="2883752"/>
            <a:ext cx="4342724" cy="1200329"/>
          </a:xfrm>
          <a:prstGeom prst="rect">
            <a:avLst/>
          </a:prstGeom>
        </p:spPr>
        <p:txBody>
          <a:bodyPr wrap="square">
            <a:spAutoFit/>
          </a:bodyPr>
          <a:lstStyle/>
          <a:p>
            <a:pPr algn="ctr"/>
            <a:r>
              <a:rPr lang="hi-IN" sz="3600" dirty="0">
                <a:solidFill>
                  <a:schemeClr val="bg1"/>
                </a:solidFill>
                <a:latin typeface="Nirmala UI"/>
              </a:rPr>
              <a:t>अपनी कल्पना का उपयोग करना</a:t>
            </a:r>
          </a:p>
        </p:txBody>
      </p:sp>
      <p:pic>
        <p:nvPicPr>
          <p:cNvPr id="2" name="Picture 1" descr="एक सख्त नज़र आने वाला कार्टून रोबोट हवा में उड़ान भरने के लिए ज़मीन से विस्फोटित होता है" title="एक सख्त नज़र आने वाला कार्टून रोबोट हवा में उड़ान भरने के लिए ज़मीन से विस्फोटित होता है"/>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92674" y="424485"/>
            <a:ext cx="2735326" cy="4997094"/>
          </a:xfrm>
          <a:prstGeom prst="rect">
            <a:avLst/>
          </a:prstGeom>
        </p:spPr>
      </p:pic>
      <p:sp>
        <p:nvSpPr>
          <p:cNvPr id="5" name="Title 4" hidden="1"/>
          <p:cNvSpPr>
            <a:spLocks noGrp="1"/>
          </p:cNvSpPr>
          <p:nvPr>
            <p:ph type="ctrTitle"/>
          </p:nvPr>
        </p:nvSpPr>
        <p:spPr/>
        <p:txBody>
          <a:bodyPr/>
          <a:lstStyle/>
          <a:p>
            <a:r>
              <a:rPr lang="hi-IN">
                <a:latin typeface="Nirmala UI"/>
                <a:cs typeface="Nirmala UI"/>
              </a:rPr>
              <a:t>अपनी कल्पना का उपयोग करना</a:t>
            </a:r>
            <a:endParaRPr lang="hi-IN" dirty="0"/>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10</a:t>
            </a:fld>
            <a:endParaRPr lang="hi-IN" dirty="0"/>
          </a:p>
        </p:txBody>
      </p:sp>
    </p:spTree>
    <p:extLst>
      <p:ext uri="{BB962C8B-B14F-4D97-AF65-F5344CB8AC3E}">
        <p14:creationId xmlns:p14="http://schemas.microsoft.com/office/powerpoint/2010/main" val="1390589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96700" y="2039112"/>
            <a:ext cx="685800" cy="685800"/>
          </a:xfrm>
          <a:prstGeom prst="rect">
            <a:avLst/>
          </a:prstGeom>
        </p:spPr>
      </p:pic>
      <p:sp>
        <p:nvSpPr>
          <p:cNvPr id="17" name="Rectangle 16"/>
          <p:cNvSpPr/>
          <p:nvPr/>
        </p:nvSpPr>
        <p:spPr>
          <a:xfrm>
            <a:off x="224592" y="2883752"/>
            <a:ext cx="4342724" cy="1200329"/>
          </a:xfrm>
          <a:prstGeom prst="rect">
            <a:avLst/>
          </a:prstGeom>
        </p:spPr>
        <p:txBody>
          <a:bodyPr wrap="square">
            <a:spAutoFit/>
          </a:bodyPr>
          <a:lstStyle/>
          <a:p>
            <a:pPr algn="ctr"/>
            <a:r>
              <a:rPr lang="hi-IN" sz="3600" dirty="0">
                <a:solidFill>
                  <a:schemeClr val="bg1"/>
                </a:solidFill>
                <a:latin typeface="Nirmala UI"/>
              </a:rPr>
              <a:t>मित्रों के साथ काम करना</a:t>
            </a:r>
            <a:endParaRPr lang="hi-IN" sz="3600" dirty="0">
              <a:solidFill>
                <a:schemeClr val="bg1"/>
              </a:solidFill>
              <a:latin typeface="Nirmala UI"/>
              <a:ea typeface="Nirmala UI"/>
              <a:cs typeface="Nirmala UI"/>
            </a:endParaRPr>
          </a:p>
        </p:txBody>
      </p:sp>
      <p:grpSp>
        <p:nvGrpSpPr>
          <p:cNvPr id="14" name="Group 13"/>
          <p:cNvGrpSpPr/>
          <p:nvPr/>
        </p:nvGrpSpPr>
        <p:grpSpPr>
          <a:xfrm>
            <a:off x="4701600" y="1611630"/>
            <a:ext cx="4224748" cy="3563620"/>
            <a:chOff x="4558724" y="1103630"/>
            <a:chExt cx="4601151" cy="3881120"/>
          </a:xfrm>
        </p:grpSpPr>
        <p:pic>
          <p:nvPicPr>
            <p:cNvPr id="2" name="Picture 1" descr="इंद्रधनुष मुस्कुराते कार्टून युवक और युवती के दो सिरों को जोड़ता है" title="इंद्रधनुष मुस्कुराते कार्टून युवक और युवती के दो सिरों को जोड़ता है"/>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72812" y="1103630"/>
              <a:ext cx="3901313" cy="1905043"/>
            </a:xfrm>
            <a:prstGeom prst="rect">
              <a:avLst/>
            </a:prstGeom>
          </p:spPr>
        </p:pic>
        <p:pic>
          <p:nvPicPr>
            <p:cNvPr id="9" name="Picture 8" descr="कार्टून युवक लैपटॉप कंप्यूटर पर काम करते हुए मुस्कुराता है, जो मुस्कुराती कार्टून युवती से उनके सिरों से निकलने वाले इंद्रधनुष से जुड़ा है" title="मुस्कुराता कार्टून युवक"/>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58724" y="2556820"/>
              <a:ext cx="1569025" cy="2427930"/>
            </a:xfrm>
            <a:prstGeom prst="rect">
              <a:avLst/>
            </a:prstGeom>
          </p:spPr>
        </p:pic>
        <p:pic>
          <p:nvPicPr>
            <p:cNvPr id="10" name="Picture 9" descr="कार्टून युवती लैपटॉप कंप्यूटर पर काम करते हुए मुस्कुराती है, जो मुस्कुराते कार्टून युवक से उनके सिरों से निकलने वाले इंद्रधनुष से जुड़ी है" title="मुस्कुराती कार्टून युवती"/>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73986" y="2698750"/>
              <a:ext cx="1985889" cy="2286000"/>
            </a:xfrm>
            <a:prstGeom prst="rect">
              <a:avLst/>
            </a:prstGeom>
          </p:spPr>
        </p:pic>
      </p:grpSp>
      <p:sp>
        <p:nvSpPr>
          <p:cNvPr id="5" name="Title 4" hidden="1"/>
          <p:cNvSpPr>
            <a:spLocks noGrp="1"/>
          </p:cNvSpPr>
          <p:nvPr>
            <p:ph type="ctrTitle"/>
          </p:nvPr>
        </p:nvSpPr>
        <p:spPr/>
        <p:txBody>
          <a:bodyPr/>
          <a:lstStyle/>
          <a:p>
            <a:r>
              <a:rPr lang="hi-IN">
                <a:latin typeface="Nirmala UI"/>
                <a:cs typeface="Nirmala UI"/>
              </a:rPr>
              <a:t>मित्रों के साथ काम करना</a:t>
            </a:r>
            <a:endParaRPr lang="hi-IN" dirty="0"/>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11</a:t>
            </a:fld>
            <a:endParaRPr lang="hi-IN" dirty="0"/>
          </a:p>
        </p:txBody>
      </p:sp>
    </p:spTree>
    <p:extLst>
      <p:ext uri="{BB962C8B-B14F-4D97-AF65-F5344CB8AC3E}">
        <p14:creationId xmlns:p14="http://schemas.microsoft.com/office/powerpoint/2010/main" val="5695004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8" y="6874"/>
            <a:ext cx="9116501" cy="5715000"/>
          </a:xfrm>
          <a:prstGeom prst="rect">
            <a:avLst/>
          </a:prstGeom>
        </p:spPr>
      </p:pic>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27" name="Rectangle 26"/>
          <p:cNvSpPr/>
          <p:nvPr/>
        </p:nvSpPr>
        <p:spPr>
          <a:xfrm>
            <a:off x="224588" y="2868793"/>
            <a:ext cx="4347411" cy="646331"/>
          </a:xfrm>
          <a:prstGeom prst="rect">
            <a:avLst/>
          </a:prstGeom>
        </p:spPr>
        <p:txBody>
          <a:bodyPr wrap="square">
            <a:spAutoFit/>
          </a:bodyPr>
          <a:lstStyle/>
          <a:p>
            <a:pPr algn="ctr"/>
            <a:r>
              <a:rPr lang="hi-IN" sz="3600" dirty="0">
                <a:solidFill>
                  <a:schemeClr val="bg1"/>
                </a:solidFill>
                <a:latin typeface="Nirmala UI"/>
              </a:rPr>
              <a:t>प्रश्न</a:t>
            </a:r>
            <a:endParaRPr lang="hi-IN" sz="3600" dirty="0">
              <a:solidFill>
                <a:schemeClr val="bg1"/>
              </a:solidFill>
              <a:latin typeface="Nirmala UI"/>
              <a:ea typeface="Nirmala UI"/>
              <a:cs typeface="Nirmala UI"/>
            </a:endParaRPr>
          </a:p>
        </p:txBody>
      </p:sp>
      <p:sp>
        <p:nvSpPr>
          <p:cNvPr id="15" name="Rectangle 14"/>
          <p:cNvSpPr/>
          <p:nvPr/>
        </p:nvSpPr>
        <p:spPr>
          <a:xfrm>
            <a:off x="5021800" y="1980337"/>
            <a:ext cx="3912650" cy="1920526"/>
          </a:xfrm>
          <a:prstGeom prst="rect">
            <a:avLst/>
          </a:prstGeom>
        </p:spPr>
        <p:txBody>
          <a:bodyPr wrap="square">
            <a:spAutoFit/>
          </a:bodyPr>
          <a:lstStyle/>
          <a:p>
            <a:pPr>
              <a:lnSpc>
                <a:spcPct val="110000"/>
              </a:lnSpc>
            </a:pPr>
            <a:r>
              <a:rPr lang="hi-IN" sz="3600" dirty="0">
                <a:latin typeface="Nirmala UI"/>
              </a:rPr>
              <a:t>यह बताएँ कि आपके कुछ पसंदीदा काम क्या हैं?</a:t>
            </a:r>
            <a:endParaRPr lang="hi-IN" sz="3600" dirty="0">
              <a:latin typeface="Nirmala UI"/>
              <a:ea typeface="Nirmala UI"/>
              <a:cs typeface="Nirmala UI"/>
            </a:endParaRPr>
          </a:p>
        </p:txBody>
      </p:sp>
      <p:sp>
        <p:nvSpPr>
          <p:cNvPr id="3" name="Title 2" hidden="1"/>
          <p:cNvSpPr>
            <a:spLocks noGrp="1"/>
          </p:cNvSpPr>
          <p:nvPr>
            <p:ph type="ctrTitle"/>
          </p:nvPr>
        </p:nvSpPr>
        <p:spPr>
          <a:xfrm>
            <a:off x="1142999" y="935302"/>
            <a:ext cx="7279105" cy="1989667"/>
          </a:xfrm>
        </p:spPr>
        <p:txBody>
          <a:bodyPr/>
          <a:lstStyle/>
          <a:p>
            <a:r>
              <a:rPr lang="hi-IN" dirty="0">
                <a:latin typeface="Nirmala UI"/>
                <a:cs typeface="Nirmala UI"/>
              </a:rPr>
              <a:t>आप क्या करना पसंद करते हैं?</a:t>
            </a:r>
            <a:endParaRPr lang="hi-IN" dirty="0"/>
          </a:p>
        </p:txBody>
      </p:sp>
      <p:sp>
        <p:nvSpPr>
          <p:cNvPr id="12" name="Slide Number Placeholder 11" hidden="1"/>
          <p:cNvSpPr>
            <a:spLocks noGrp="1"/>
          </p:cNvSpPr>
          <p:nvPr>
            <p:ph type="sldNum" sz="quarter" idx="12"/>
          </p:nvPr>
        </p:nvSpPr>
        <p:spPr/>
        <p:txBody>
          <a:bodyPr/>
          <a:lstStyle/>
          <a:p>
            <a:fld id="{697781E3-FF4B-EC42-A17F-8D66E4334D12}" type="slidenum">
              <a:rPr lang="en-US" smtClean="0"/>
              <a:pPr/>
              <a:t>12</a:t>
            </a:fld>
            <a:endParaRPr lang="hi-IN" dirty="0"/>
          </a:p>
        </p:txBody>
      </p:sp>
    </p:spTree>
    <p:extLst>
      <p:ext uri="{BB962C8B-B14F-4D97-AF65-F5344CB8AC3E}">
        <p14:creationId xmlns:p14="http://schemas.microsoft.com/office/powerpoint/2010/main" val="2854309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कंप्यूटर पर एक साथ काम करते हुए हँसती और मुस्कुराती दो लड़कियाँ&#10;" hidden="1" title="कंप्यूटर पर एक साथ काम करते हुए हँसती और मुस्कुराती दो लड़कियाँ "/>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flipH="1">
            <a:off x="219650" y="-1"/>
            <a:ext cx="8741838" cy="5715001"/>
          </a:xfrm>
          <a:prstGeom prst="rect">
            <a:avLst/>
          </a:prstGeom>
        </p:spPr>
      </p:pic>
      <p:pic>
        <p:nvPicPr>
          <p:cNvPr id="7" name="Picture 4" descr="Boys and Girls Club of Bellevue 1 | by msctz"/>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3838" y="0"/>
            <a:ext cx="8696325" cy="5715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sp>
        <p:nvSpPr>
          <p:cNvPr id="3" name="Rectangle 2" descr="&#10;"/>
          <p:cNvSpPr/>
          <p:nvPr/>
        </p:nvSpPr>
        <p:spPr>
          <a:xfrm>
            <a:off x="934452" y="1135296"/>
            <a:ext cx="4475748" cy="4019434"/>
          </a:xfrm>
          <a:prstGeom prst="rect">
            <a:avLst/>
          </a:prstGeom>
        </p:spPr>
        <p:txBody>
          <a:bodyPr wrap="square">
            <a:spAutoFit/>
          </a:bodyPr>
          <a:lstStyle/>
          <a:p>
            <a:pPr>
              <a:lnSpc>
                <a:spcPct val="120000"/>
              </a:lnSpc>
            </a:pPr>
            <a:r>
              <a:rPr lang="hi-IN" sz="3600" dirty="0">
                <a:solidFill>
                  <a:schemeClr val="bg1"/>
                </a:solidFill>
                <a:latin typeface="Nirmala UI"/>
              </a:rPr>
              <a:t>कोड सीख कर, आप कंप्यूटर की सहायता से अपनी पसंदीदा गतिविधियों को और भी मज़ेदार बनाने का तरीक़ा सीख सकते हैं!</a:t>
            </a:r>
            <a:endParaRPr lang="hi-IN" sz="3600" dirty="0">
              <a:solidFill>
                <a:schemeClr val="bg1"/>
              </a:solidFill>
              <a:latin typeface="Nirmala UI"/>
              <a:ea typeface="Nirmala UI"/>
              <a:cs typeface="Nirmala UI"/>
            </a:endParaRPr>
          </a:p>
        </p:txBody>
      </p:sp>
      <p:sp>
        <p:nvSpPr>
          <p:cNvPr id="6" name="Title 5" hidden="1"/>
          <p:cNvSpPr>
            <a:spLocks noGrp="1"/>
          </p:cNvSpPr>
          <p:nvPr>
            <p:ph type="ctrTitle"/>
          </p:nvPr>
        </p:nvSpPr>
        <p:spPr/>
        <p:txBody>
          <a:bodyPr/>
          <a:lstStyle/>
          <a:p>
            <a:r>
              <a:rPr lang="hi-IN">
                <a:latin typeface="Nirmala UI"/>
                <a:cs typeface="Nirmala UI"/>
              </a:rPr>
              <a:t>कोडिंग को उस चीज़ का हिस्सा बनाएँ जिसे आप चाहते हैं</a:t>
            </a:r>
            <a:endParaRPr lang="hi-IN" dirty="0"/>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13</a:t>
            </a:fld>
            <a:endParaRPr lang="hi-IN" dirty="0"/>
          </a:p>
        </p:txBody>
      </p:sp>
    </p:spTree>
    <p:extLst>
      <p:ext uri="{BB962C8B-B14F-4D97-AF65-F5344CB8AC3E}">
        <p14:creationId xmlns:p14="http://schemas.microsoft.com/office/powerpoint/2010/main" val="1682009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19878"/>
            <a:ext cx="9116501" cy="5715000"/>
          </a:xfrm>
          <a:prstGeom prst="rect">
            <a:avLst/>
          </a:prstGeom>
        </p:spPr>
      </p:pic>
      <p:sp>
        <p:nvSpPr>
          <p:cNvPr id="7" name="Rectangle 6" descr="&#10;"/>
          <p:cNvSpPr/>
          <p:nvPr/>
        </p:nvSpPr>
        <p:spPr>
          <a:xfrm>
            <a:off x="575733" y="2540668"/>
            <a:ext cx="5378753" cy="1200329"/>
          </a:xfrm>
          <a:prstGeom prst="rect">
            <a:avLst/>
          </a:prstGeom>
        </p:spPr>
        <p:txBody>
          <a:bodyPr wrap="square">
            <a:spAutoFit/>
          </a:bodyPr>
          <a:lstStyle/>
          <a:p>
            <a:r>
              <a:rPr lang="hi-IN" sz="3600" dirty="0">
                <a:solidFill>
                  <a:schemeClr val="bg1"/>
                </a:solidFill>
                <a:latin typeface="Segoe UI Light" panose="020B0502040204020203" pitchFamily="34" charset="0"/>
              </a:rPr>
              <a:t>Minecraft Hour of Code</a:t>
            </a:r>
            <a:r>
              <a:rPr lang="en-US" sz="3600" baseline="30000" dirty="0">
                <a:solidFill>
                  <a:schemeClr val="bg1"/>
                </a:solidFill>
                <a:latin typeface="Segoe UI Light" panose="020B0502040204020203" pitchFamily="34" charset="0"/>
              </a:rPr>
              <a:t>TM</a:t>
            </a:r>
            <a:r>
              <a:rPr lang="hi-IN" sz="3600" dirty="0">
                <a:solidFill>
                  <a:schemeClr val="bg1"/>
                </a:solidFill>
                <a:latin typeface="Segoe UI Light" panose="020B0502040204020203" pitchFamily="34" charset="0"/>
              </a:rPr>
              <a:t>: </a:t>
            </a:r>
          </a:p>
          <a:p>
            <a:r>
              <a:rPr lang="hi-IN" sz="3600" dirty="0">
                <a:solidFill>
                  <a:schemeClr val="bg1"/>
                </a:solidFill>
                <a:latin typeface="Segoe UI Light" panose="020B0502040204020203" pitchFamily="34" charset="0"/>
              </a:rPr>
              <a:t>Hero’s Journey</a:t>
            </a:r>
          </a:p>
        </p:txBody>
      </p:sp>
      <p:sp>
        <p:nvSpPr>
          <p:cNvPr id="5" name="Title 4" hidden="1"/>
          <p:cNvSpPr>
            <a:spLocks noGrp="1"/>
          </p:cNvSpPr>
          <p:nvPr>
            <p:ph type="ctrTitle"/>
          </p:nvPr>
        </p:nvSpPr>
        <p:spPr/>
        <p:txBody>
          <a:bodyPr/>
          <a:lstStyle/>
          <a:p>
            <a:r>
              <a:rPr lang="en-US"/>
              <a:t>How it goes down </a:t>
            </a:r>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14</a:t>
            </a:fld>
            <a:endParaRPr lang="en-US"/>
          </a:p>
        </p:txBody>
      </p:sp>
      <p:pic>
        <p:nvPicPr>
          <p:cNvPr id="8" name="Picture 7">
            <a:extLst>
              <a:ext uri="{FF2B5EF4-FFF2-40B4-BE49-F238E27FC236}">
                <a16:creationId xmlns:a16="http://schemas.microsoft.com/office/drawing/2014/main" id="{28BD9EEB-3572-4461-97C5-86AAE9659E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71732" y="1004763"/>
            <a:ext cx="4272137" cy="4272137"/>
          </a:xfrm>
          <a:prstGeom prst="rect">
            <a:avLst/>
          </a:prstGeom>
        </p:spPr>
      </p:pic>
    </p:spTree>
    <p:extLst>
      <p:ext uri="{BB962C8B-B14F-4D97-AF65-F5344CB8AC3E}">
        <p14:creationId xmlns:p14="http://schemas.microsoft.com/office/powerpoint/2010/main" val="1988603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descr="&#10;"/>
          <p:cNvSpPr/>
          <p:nvPr/>
        </p:nvSpPr>
        <p:spPr>
          <a:xfrm>
            <a:off x="0" y="5012594"/>
            <a:ext cx="9144000" cy="523220"/>
          </a:xfrm>
          <a:prstGeom prst="rect">
            <a:avLst/>
          </a:prstGeom>
        </p:spPr>
        <p:txBody>
          <a:bodyPr wrap="square">
            <a:spAutoFit/>
          </a:bodyPr>
          <a:lstStyle/>
          <a:p>
            <a:pPr algn="ctr"/>
            <a:r>
              <a:rPr lang="hi-IN" sz="2800" dirty="0">
                <a:latin typeface="Segoe UI Light" panose="020B0502040204020203" pitchFamily="34" charset="0"/>
              </a:rPr>
              <a:t>Code.org/Minecraft पर अपना नया ट्यूटोरियल प्राप्त करें</a:t>
            </a:r>
          </a:p>
        </p:txBody>
      </p:sp>
      <p:sp>
        <p:nvSpPr>
          <p:cNvPr id="6" name="Title 5" hidden="1"/>
          <p:cNvSpPr>
            <a:spLocks noGrp="1"/>
          </p:cNvSpPr>
          <p:nvPr>
            <p:ph type="ctrTitle"/>
          </p:nvPr>
        </p:nvSpPr>
        <p:spPr/>
        <p:txBody>
          <a:bodyPr/>
          <a:lstStyle/>
          <a:p>
            <a:r>
              <a:rPr lang="en-US"/>
              <a:t>Find your tutorial</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15</a:t>
            </a:fld>
            <a:endParaRPr lang="en-US"/>
          </a:p>
        </p:txBody>
      </p:sp>
      <p:pic>
        <p:nvPicPr>
          <p:cNvPr id="7" name="Picture 6">
            <a:extLst>
              <a:ext uri="{FF2B5EF4-FFF2-40B4-BE49-F238E27FC236}">
                <a16:creationId xmlns:a16="http://schemas.microsoft.com/office/drawing/2014/main" id="{BCC35A31-9C2A-462D-8F93-3F54AE2B6C9D}"/>
              </a:ext>
            </a:extLst>
          </p:cNvPr>
          <p:cNvPicPr>
            <a:picLocks noChangeAspect="1"/>
          </p:cNvPicPr>
          <p:nvPr/>
        </p:nvPicPr>
        <p:blipFill>
          <a:blip r:embed="rId3"/>
          <a:stretch>
            <a:fillRect/>
          </a:stretch>
        </p:blipFill>
        <p:spPr>
          <a:xfrm>
            <a:off x="0" y="-186563"/>
            <a:ext cx="9144000" cy="5143500"/>
          </a:xfrm>
          <a:prstGeom prst="rect">
            <a:avLst/>
          </a:prstGeom>
        </p:spPr>
      </p:pic>
    </p:spTree>
    <p:extLst>
      <p:ext uri="{BB962C8B-B14F-4D97-AF65-F5344CB8AC3E}">
        <p14:creationId xmlns:p14="http://schemas.microsoft.com/office/powerpoint/2010/main" val="11488605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234" y="0"/>
            <a:ext cx="9175970" cy="5715000"/>
          </a:xfrm>
          <a:prstGeom prst="rect">
            <a:avLst/>
          </a:prstGeom>
        </p:spPr>
      </p:pic>
      <p:sp>
        <p:nvSpPr>
          <p:cNvPr id="12" name="Rectangle 11"/>
          <p:cNvSpPr/>
          <p:nvPr/>
        </p:nvSpPr>
        <p:spPr>
          <a:xfrm>
            <a:off x="699951" y="3691835"/>
            <a:ext cx="3733800" cy="646331"/>
          </a:xfrm>
          <a:prstGeom prst="rect">
            <a:avLst/>
          </a:prstGeom>
        </p:spPr>
        <p:txBody>
          <a:bodyPr wrap="square">
            <a:spAutoFit/>
          </a:bodyPr>
          <a:lstStyle/>
          <a:p>
            <a:r>
              <a:rPr lang="hi-IN" sz="3600" dirty="0">
                <a:solidFill>
                  <a:schemeClr val="bg1"/>
                </a:solidFill>
                <a:latin typeface="Nirmala UI"/>
              </a:rPr>
              <a:t>समाप्त करें</a:t>
            </a:r>
            <a:endParaRPr lang="hi-IN" sz="3600" dirty="0">
              <a:solidFill>
                <a:schemeClr val="bg1"/>
              </a:solidFill>
              <a:latin typeface="Nirmala UI"/>
              <a:ea typeface="Nirmala UI"/>
              <a:cs typeface="Nirmala UI"/>
            </a:endParaRPr>
          </a:p>
        </p:txBody>
      </p:sp>
      <p:sp>
        <p:nvSpPr>
          <p:cNvPr id="4" name="Title 3" hidden="1"/>
          <p:cNvSpPr>
            <a:spLocks noGrp="1"/>
          </p:cNvSpPr>
          <p:nvPr>
            <p:ph type="ctrTitle"/>
          </p:nvPr>
        </p:nvSpPr>
        <p:spPr/>
        <p:txBody>
          <a:bodyPr/>
          <a:lstStyle/>
          <a:p>
            <a:r>
              <a:rPr lang="en-US" dirty="0"/>
              <a:t>Wrap up </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16</a:t>
            </a:fld>
            <a:endParaRPr lang="en-US" dirty="0"/>
          </a:p>
        </p:txBody>
      </p:sp>
      <p:pic>
        <p:nvPicPr>
          <p:cNvPr id="5" name="Picture 4" descr="&lt;strong&gt;Hour Glass&lt;/strong&gt; Clip Art"/>
          <p:cNvPicPr>
            <a:picLocks noChangeAspect="1"/>
          </p:cNvPicPr>
          <p:nvPr/>
        </p:nvPicPr>
        <p:blipFill>
          <a:blip r:embed="rId4"/>
          <a:stretch>
            <a:fillRect/>
          </a:stretch>
        </p:blipFill>
        <p:spPr>
          <a:xfrm>
            <a:off x="3642741" y="1131991"/>
            <a:ext cx="2056668" cy="3451018"/>
          </a:xfrm>
          <a:prstGeom prst="rect">
            <a:avLst/>
          </a:prstGeom>
        </p:spPr>
      </p:pic>
    </p:spTree>
    <p:extLst>
      <p:ext uri="{BB962C8B-B14F-4D97-AF65-F5344CB8AC3E}">
        <p14:creationId xmlns:p14="http://schemas.microsoft.com/office/powerpoint/2010/main" val="1155307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11" name="Rectangle 10"/>
          <p:cNvSpPr/>
          <p:nvPr/>
        </p:nvSpPr>
        <p:spPr>
          <a:xfrm>
            <a:off x="224588" y="2868793"/>
            <a:ext cx="4347411" cy="646331"/>
          </a:xfrm>
          <a:prstGeom prst="rect">
            <a:avLst/>
          </a:prstGeom>
        </p:spPr>
        <p:txBody>
          <a:bodyPr wrap="square">
            <a:spAutoFit/>
          </a:bodyPr>
          <a:lstStyle/>
          <a:p>
            <a:pPr algn="ctr"/>
            <a:r>
              <a:rPr lang="hi-IN" sz="3600" dirty="0">
                <a:solidFill>
                  <a:schemeClr val="bg1"/>
                </a:solidFill>
                <a:latin typeface="Segoe UI Light" panose="020B0502040204020203" pitchFamily="34" charset="0"/>
              </a:rPr>
              <a:t>चर्चा</a:t>
            </a:r>
            <a:endParaRPr lang="hi-IN" sz="3600" dirty="0">
              <a:solidFill>
                <a:schemeClr val="bg1"/>
              </a:solidFill>
              <a:latin typeface="Nirmala UI"/>
              <a:ea typeface="Nirmala UI"/>
              <a:cs typeface="Nirmala UI"/>
            </a:endParaRPr>
          </a:p>
        </p:txBody>
      </p:sp>
      <p:sp>
        <p:nvSpPr>
          <p:cNvPr id="15" name="Rectangle 14" descr="&#10;"/>
          <p:cNvSpPr/>
          <p:nvPr/>
        </p:nvSpPr>
        <p:spPr>
          <a:xfrm>
            <a:off x="5021800" y="1900127"/>
            <a:ext cx="4206421" cy="1872692"/>
          </a:xfrm>
          <a:prstGeom prst="rect">
            <a:avLst/>
          </a:prstGeom>
        </p:spPr>
        <p:txBody>
          <a:bodyPr wrap="square">
            <a:spAutoFit/>
          </a:bodyPr>
          <a:lstStyle/>
          <a:p>
            <a:pPr>
              <a:lnSpc>
                <a:spcPct val="110000"/>
              </a:lnSpc>
            </a:pPr>
            <a:r>
              <a:rPr lang="hi-IN" sz="3600" dirty="0">
                <a:latin typeface="Nirmala UI"/>
              </a:rPr>
              <a:t>अब जब कि आपने </a:t>
            </a:r>
            <a:r>
              <a:rPr lang="hi-IN" sz="3600" spc="-30" dirty="0">
                <a:latin typeface="Nirmala UI"/>
              </a:rPr>
              <a:t>ट्यूटोरियल आज़माया </a:t>
            </a:r>
            <a:r>
              <a:rPr lang="hi-IN" sz="3600" dirty="0">
                <a:latin typeface="Nirmala UI"/>
              </a:rPr>
              <a:t>है: कोड क्या है?</a:t>
            </a:r>
            <a:endParaRPr lang="hi-IN" sz="3600" dirty="0">
              <a:latin typeface="Nirmala UI"/>
              <a:ea typeface="Nirmala UI"/>
              <a:cs typeface="Nirmala UI"/>
            </a:endParaRPr>
          </a:p>
        </p:txBody>
      </p:sp>
      <p:sp>
        <p:nvSpPr>
          <p:cNvPr id="4" name="Title 3" hidden="1"/>
          <p:cNvSpPr>
            <a:spLocks noGrp="1"/>
          </p:cNvSpPr>
          <p:nvPr>
            <p:ph type="ctrTitle"/>
          </p:nvPr>
        </p:nvSpPr>
        <p:spPr/>
        <p:txBody>
          <a:bodyPr/>
          <a:lstStyle/>
          <a:p>
            <a:r>
              <a:rPr lang="hi-IN">
                <a:latin typeface="Nirmala UI"/>
                <a:cs typeface="Nirmala UI"/>
              </a:rPr>
              <a:t>अब कोडिंग के बारे मं आपके क्या विचार हैं? </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17</a:t>
            </a:fld>
            <a:endParaRPr lang="hi-IN" dirty="0"/>
          </a:p>
        </p:txBody>
      </p:sp>
    </p:spTree>
    <p:extLst>
      <p:ext uri="{BB962C8B-B14F-4D97-AF65-F5344CB8AC3E}">
        <p14:creationId xmlns:p14="http://schemas.microsoft.com/office/powerpoint/2010/main" val="531080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Shape 418"/>
        <p:cNvGrpSpPr/>
        <p:nvPr/>
      </p:nvGrpSpPr>
      <p:grpSpPr>
        <a:xfrm>
          <a:off x="0" y="0"/>
          <a:ext cx="0" cy="0"/>
          <a:chOff x="0" y="0"/>
          <a:chExt cx="0" cy="0"/>
        </a:xfrm>
      </p:grpSpPr>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80906" y="1227377"/>
            <a:ext cx="3982188" cy="3194547"/>
          </a:xfrm>
          <a:prstGeom prst="rect">
            <a:avLst/>
          </a:prstGeom>
        </p:spPr>
      </p:pic>
      <p:sp>
        <p:nvSpPr>
          <p:cNvPr id="4" name="Shape 400"/>
          <p:cNvSpPr txBox="1">
            <a:spLocks/>
          </p:cNvSpPr>
          <p:nvPr/>
        </p:nvSpPr>
        <p:spPr>
          <a:xfrm>
            <a:off x="1333500" y="4579938"/>
            <a:ext cx="6477000" cy="1135063"/>
          </a:xfrm>
          <a:prstGeom prst="rect">
            <a:avLst/>
          </a:prstGeom>
          <a:noFill/>
          <a:ln>
            <a:noFill/>
          </a:ln>
        </p:spPr>
        <p:txBody>
          <a:bodyPr lIns="76188" tIns="38083" rIns="76188" bIns="38083"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1"/>
              </a:buClr>
              <a:buFont typeface="Calibri"/>
              <a:buNone/>
              <a:defRPr sz="4000" b="1" i="0" u="none" strike="noStrike" cap="none">
                <a:solidFill>
                  <a:schemeClr val="dk1"/>
                </a:solidFill>
                <a:latin typeface="Calibri"/>
                <a:ea typeface="Calibri"/>
                <a:cs typeface="Calibri"/>
                <a:sym typeface="Calibri"/>
              </a:defRPr>
            </a:lvl1pPr>
            <a:lvl2pPr lvl="1" indent="0">
              <a:spcBef>
                <a:spcPts val="0"/>
              </a:spcBef>
              <a:buFont typeface="Arial"/>
              <a:buNone/>
              <a:defRPr sz="1800"/>
            </a:lvl2pPr>
            <a:lvl3pPr lvl="2" indent="0">
              <a:spcBef>
                <a:spcPts val="0"/>
              </a:spcBef>
              <a:buFont typeface="Arial"/>
              <a:buNone/>
              <a:defRPr sz="1800"/>
            </a:lvl3pPr>
            <a:lvl4pPr lvl="3" indent="0">
              <a:spcBef>
                <a:spcPts val="0"/>
              </a:spcBef>
              <a:buFont typeface="Arial"/>
              <a:buNone/>
              <a:defRPr sz="1800"/>
            </a:lvl4pPr>
            <a:lvl5pPr lvl="4" indent="0">
              <a:spcBef>
                <a:spcPts val="0"/>
              </a:spcBef>
              <a:buFont typeface="Arial"/>
              <a:buNone/>
              <a:defRPr sz="1800"/>
            </a:lvl5pPr>
            <a:lvl6pPr lvl="5" indent="0">
              <a:spcBef>
                <a:spcPts val="0"/>
              </a:spcBef>
              <a:buFont typeface="Arial"/>
              <a:buNone/>
              <a:defRPr sz="1800"/>
            </a:lvl6pPr>
            <a:lvl7pPr lvl="6" indent="0">
              <a:spcBef>
                <a:spcPts val="0"/>
              </a:spcBef>
              <a:buFont typeface="Arial"/>
              <a:buNone/>
              <a:defRPr sz="1800"/>
            </a:lvl7pPr>
            <a:lvl8pPr lvl="7" indent="0">
              <a:spcBef>
                <a:spcPts val="0"/>
              </a:spcBef>
              <a:buFont typeface="Arial"/>
              <a:buNone/>
              <a:defRPr sz="1800"/>
            </a:lvl8pPr>
            <a:lvl9pPr lvl="8" indent="0">
              <a:spcBef>
                <a:spcPts val="0"/>
              </a:spcBef>
              <a:buFont typeface="Arial"/>
              <a:buNone/>
              <a:defRPr sz="1800"/>
            </a:lvl9pPr>
          </a:lstStyle>
          <a:p>
            <a:pPr algn="ctr">
              <a:buSzPct val="25000"/>
            </a:pPr>
            <a:r>
              <a:rPr lang="hi-IN" sz="4800" b="0" dirty="0">
                <a:solidFill>
                  <a:schemeClr val="tx1"/>
                </a:solidFill>
                <a:latin typeface="Segoe UI Light" panose="020B0502040204020203" pitchFamily="34" charset="0"/>
              </a:rPr>
              <a:t>आपने कर दिखाया!</a:t>
            </a:r>
          </a:p>
        </p:txBody>
      </p:sp>
    </p:spTree>
    <p:extLst>
      <p:ext uri="{BB962C8B-B14F-4D97-AF65-F5344CB8AC3E}">
        <p14:creationId xmlns:p14="http://schemas.microsoft.com/office/powerpoint/2010/main" val="1889313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16501" cy="5715000"/>
          </a:xfrm>
          <a:prstGeom prst="rect">
            <a:avLst/>
          </a:prstGeom>
        </p:spPr>
      </p:pic>
      <p:sp>
        <p:nvSpPr>
          <p:cNvPr id="51" name="Rectangle 50" descr="&#10;"/>
          <p:cNvSpPr/>
          <p:nvPr/>
        </p:nvSpPr>
        <p:spPr>
          <a:xfrm>
            <a:off x="566833" y="483999"/>
            <a:ext cx="8158067" cy="2025811"/>
          </a:xfrm>
          <a:prstGeom prst="rect">
            <a:avLst/>
          </a:prstGeom>
        </p:spPr>
        <p:txBody>
          <a:bodyPr wrap="square">
            <a:spAutoFit/>
          </a:bodyPr>
          <a:lstStyle/>
          <a:p>
            <a:pPr lvl="0"/>
            <a:r>
              <a:rPr lang="hi-IN" sz="3600" dirty="0">
                <a:solidFill>
                  <a:prstClr val="white"/>
                </a:solidFill>
                <a:latin typeface="Nirmala UI"/>
              </a:rPr>
              <a:t>आप आगे क्या सीख सकते हैं? </a:t>
            </a:r>
          </a:p>
          <a:p>
            <a:pPr lvl="0"/>
            <a:r>
              <a:rPr lang="hi-IN" sz="3600" dirty="0">
                <a:solidFill>
                  <a:prstClr val="white"/>
                </a:solidFill>
                <a:latin typeface="Nirmala UI"/>
              </a:rPr>
              <a:t>ज़रूरी नहीं कि यह यहीं खत्म हो जाए! </a:t>
            </a:r>
          </a:p>
          <a:p>
            <a:pPr lvl="0"/>
            <a:r>
              <a:rPr lang="hi-IN"/>
              <a:t> </a:t>
            </a:r>
          </a:p>
          <a:p>
            <a:pPr lvl="0">
              <a:lnSpc>
                <a:spcPct val="110000"/>
              </a:lnSpc>
            </a:pPr>
            <a:r>
              <a:rPr lang="hi-IN" sz="1800" dirty="0">
                <a:solidFill>
                  <a:prstClr val="white"/>
                </a:solidFill>
                <a:latin typeface="Nirmala UI"/>
              </a:rPr>
              <a:t>नीचे प्रस्तुत क़दम उठा कर आप जश्न मना सकते हैं, सीखना जारी रख सकते हैं, और अधिक आनंद उठा सकते हैं! </a:t>
            </a:r>
            <a:endParaRPr lang="hi-IN" sz="1800" dirty="0">
              <a:solidFill>
                <a:prstClr val="white"/>
              </a:solidFill>
              <a:latin typeface="Nirmala UI"/>
              <a:ea typeface="Nirmala UI"/>
              <a:cs typeface="Nirmala UI"/>
            </a:endParaRPr>
          </a:p>
        </p:txBody>
      </p:sp>
      <p:sp>
        <p:nvSpPr>
          <p:cNvPr id="43" name="Rectangle 42"/>
          <p:cNvSpPr/>
          <p:nvPr/>
        </p:nvSpPr>
        <p:spPr>
          <a:xfrm>
            <a:off x="661756" y="2523540"/>
            <a:ext cx="434026"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i-IN" dirty="0">
                <a:latin typeface="Nirmala UI"/>
              </a:rPr>
              <a:t>1</a:t>
            </a:r>
          </a:p>
        </p:txBody>
      </p:sp>
      <p:sp>
        <p:nvSpPr>
          <p:cNvPr id="49" name="Rectangle 48"/>
          <p:cNvSpPr/>
          <p:nvPr/>
        </p:nvSpPr>
        <p:spPr>
          <a:xfrm>
            <a:off x="563532" y="3057342"/>
            <a:ext cx="2488065" cy="954107"/>
          </a:xfrm>
          <a:prstGeom prst="rect">
            <a:avLst/>
          </a:prstGeom>
        </p:spPr>
        <p:txBody>
          <a:bodyPr wrap="square">
            <a:spAutoFit/>
          </a:bodyPr>
          <a:lstStyle/>
          <a:p>
            <a:r>
              <a:rPr lang="hi-IN" sz="2800" dirty="0">
                <a:solidFill>
                  <a:schemeClr val="bg1"/>
                </a:solidFill>
                <a:latin typeface="Nirmala UI"/>
              </a:rPr>
              <a:t>अपना प्रमाण-पत्र पाएँ।</a:t>
            </a:r>
            <a:endParaRPr lang="hi-IN" sz="2800" dirty="0">
              <a:solidFill>
                <a:schemeClr val="bg1"/>
              </a:solidFill>
              <a:latin typeface="Nirmala UI"/>
              <a:ea typeface="Nirmala UI"/>
              <a:cs typeface="Nirmala UI"/>
            </a:endParaRPr>
          </a:p>
        </p:txBody>
      </p:sp>
      <p:sp>
        <p:nvSpPr>
          <p:cNvPr id="57" name="TextBox 56"/>
          <p:cNvSpPr txBox="1"/>
          <p:nvPr/>
        </p:nvSpPr>
        <p:spPr>
          <a:xfrm>
            <a:off x="571489" y="4023198"/>
            <a:ext cx="2616085" cy="1311128"/>
          </a:xfrm>
          <a:prstGeom prst="rect">
            <a:avLst/>
          </a:prstGeom>
          <a:noFill/>
        </p:spPr>
        <p:txBody>
          <a:bodyPr wrap="square" rtlCol="0">
            <a:spAutoFit/>
          </a:bodyPr>
          <a:lstStyle/>
          <a:p>
            <a:pPr>
              <a:lnSpc>
                <a:spcPct val="110000"/>
              </a:lnSpc>
            </a:pPr>
            <a:r>
              <a:rPr lang="hi-IN" sz="1800" spc="-50" dirty="0">
                <a:solidFill>
                  <a:schemeClr val="bg1"/>
                </a:solidFill>
                <a:latin typeface="Nirmala UI"/>
              </a:rPr>
              <a:t>बधाई! आपने कर दिखाया! अपने ट्यूटोरियल के अंत में आप अपना प्रमाण-पत्र पाएँगे।</a:t>
            </a:r>
          </a:p>
        </p:txBody>
      </p:sp>
      <p:sp>
        <p:nvSpPr>
          <p:cNvPr id="44" name="Rectangle 43"/>
          <p:cNvSpPr/>
          <p:nvPr/>
        </p:nvSpPr>
        <p:spPr>
          <a:xfrm>
            <a:off x="3187574" y="2523540"/>
            <a:ext cx="393624"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i-IN" dirty="0">
                <a:latin typeface="Nirmala UI"/>
              </a:rPr>
              <a:t>2</a:t>
            </a:r>
          </a:p>
        </p:txBody>
      </p:sp>
      <p:sp>
        <p:nvSpPr>
          <p:cNvPr id="52" name="Rectangle 51" descr="&#10;"/>
          <p:cNvSpPr/>
          <p:nvPr/>
        </p:nvSpPr>
        <p:spPr>
          <a:xfrm>
            <a:off x="3055679" y="3057342"/>
            <a:ext cx="2295997" cy="523220"/>
          </a:xfrm>
          <a:prstGeom prst="rect">
            <a:avLst/>
          </a:prstGeom>
        </p:spPr>
        <p:txBody>
          <a:bodyPr wrap="square">
            <a:spAutoFit/>
          </a:bodyPr>
          <a:lstStyle/>
          <a:p>
            <a:r>
              <a:rPr lang="hi-IN" sz="2800" dirty="0">
                <a:solidFill>
                  <a:schemeClr val="bg1"/>
                </a:solidFill>
                <a:latin typeface="Nirmala UI"/>
              </a:rPr>
              <a:t>अधिक खेलें।</a:t>
            </a:r>
            <a:endParaRPr lang="hi-IN" sz="2800" dirty="0">
              <a:solidFill>
                <a:schemeClr val="bg1"/>
              </a:solidFill>
              <a:latin typeface="Nirmala UI"/>
              <a:cs typeface="Nirmala UI"/>
            </a:endParaRPr>
          </a:p>
        </p:txBody>
      </p:sp>
      <p:sp>
        <p:nvSpPr>
          <p:cNvPr id="53" name="Rectangle 52" descr="&#10;"/>
          <p:cNvSpPr/>
          <p:nvPr/>
        </p:nvSpPr>
        <p:spPr>
          <a:xfrm>
            <a:off x="3051597" y="4028815"/>
            <a:ext cx="2917146"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hi-IN" sz="1800" dirty="0">
                <a:solidFill>
                  <a:schemeClr val="bg1"/>
                </a:solidFill>
                <a:latin typeface="Segoe UI Light" panose="020B0502040204020203" pitchFamily="34" charset="0"/>
              </a:rPr>
              <a:t>Minecraft: शिक्षा संस्करण पर यह देखने के लिए अपना कोड अपलोड करें कि क्या आपका कोड रियल गेम में आया है या नहीं!</a:t>
            </a:r>
          </a:p>
        </p:txBody>
      </p:sp>
      <p:sp>
        <p:nvSpPr>
          <p:cNvPr id="45" name="Rectangle 44"/>
          <p:cNvSpPr/>
          <p:nvPr/>
        </p:nvSpPr>
        <p:spPr>
          <a:xfrm>
            <a:off x="6113632" y="2523540"/>
            <a:ext cx="434026" cy="393217"/>
          </a:xfrm>
          <a:prstGeom prst="rect">
            <a:avLst/>
          </a:pr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hi-IN" dirty="0">
                <a:latin typeface="Nirmala UI"/>
              </a:rPr>
              <a:t>3</a:t>
            </a:r>
          </a:p>
        </p:txBody>
      </p:sp>
      <p:sp>
        <p:nvSpPr>
          <p:cNvPr id="54" name="Rectangle 53" descr="&#10;"/>
          <p:cNvSpPr/>
          <p:nvPr/>
        </p:nvSpPr>
        <p:spPr>
          <a:xfrm>
            <a:off x="6015088" y="3057342"/>
            <a:ext cx="2295997" cy="954107"/>
          </a:xfrm>
          <a:prstGeom prst="rect">
            <a:avLst/>
          </a:prstGeom>
        </p:spPr>
        <p:txBody>
          <a:bodyPr wrap="square">
            <a:spAutoFit/>
          </a:bodyPr>
          <a:lstStyle/>
          <a:p>
            <a:r>
              <a:rPr lang="hi-IN" sz="2800" dirty="0">
                <a:solidFill>
                  <a:schemeClr val="bg1"/>
                </a:solidFill>
                <a:latin typeface="Nirmala UI"/>
              </a:rPr>
              <a:t>अधिक जानें।</a:t>
            </a:r>
            <a:endParaRPr lang="hi-IN" sz="2800" dirty="0">
              <a:solidFill>
                <a:schemeClr val="bg1"/>
              </a:solidFill>
              <a:latin typeface="Nirmala UI"/>
              <a:ea typeface="Nirmala UI"/>
              <a:cs typeface="Nirmala UI"/>
            </a:endParaRPr>
          </a:p>
          <a:p>
            <a:endParaRPr lang="hi-IN" sz="2800" dirty="0">
              <a:solidFill>
                <a:schemeClr val="bg1"/>
              </a:solidFill>
              <a:latin typeface="Nirmala UI"/>
              <a:ea typeface="Nirmala UI"/>
              <a:cs typeface="Nirmala UI"/>
            </a:endParaRPr>
          </a:p>
        </p:txBody>
      </p:sp>
      <p:sp>
        <p:nvSpPr>
          <p:cNvPr id="55" name="Rectangle 54" descr="&#10;"/>
          <p:cNvSpPr/>
          <p:nvPr/>
        </p:nvSpPr>
        <p:spPr>
          <a:xfrm>
            <a:off x="6018618" y="4023198"/>
            <a:ext cx="2972982" cy="12223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hi-IN" sz="1800" dirty="0">
                <a:solidFill>
                  <a:schemeClr val="bg1"/>
                </a:solidFill>
                <a:latin typeface="Segoe UI Light" panose="020B0502040204020203" pitchFamily="34" charset="0"/>
              </a:rPr>
              <a:t>Microsoft.com/ पर अतिरिक्त संसाधनों की खोज करें</a:t>
            </a:r>
          </a:p>
          <a:p>
            <a:r>
              <a:rPr lang="hi-IN" sz="1800" dirty="0">
                <a:solidFill>
                  <a:schemeClr val="bg1"/>
                </a:solidFill>
                <a:latin typeface="Segoe UI Light" panose="020B0502040204020203" pitchFamily="34" charset="0"/>
              </a:rPr>
              <a:t>digitalskills</a:t>
            </a:r>
            <a:endParaRPr lang="hi-IN" sz="1800" dirty="0">
              <a:solidFill>
                <a:schemeClr val="bg1"/>
              </a:solidFill>
              <a:latin typeface="Segoe UI Light" panose="020B0502040204020203" pitchFamily="34" charset="0"/>
              <a:ea typeface="Segoe Pro Light" charset="0"/>
              <a:cs typeface="Segoe UI Light" panose="020B0502040204020203" pitchFamily="34" charset="0"/>
            </a:endParaRPr>
          </a:p>
        </p:txBody>
      </p:sp>
      <p:sp>
        <p:nvSpPr>
          <p:cNvPr id="4" name="Title 3" hidden="1"/>
          <p:cNvSpPr>
            <a:spLocks noGrp="1"/>
          </p:cNvSpPr>
          <p:nvPr>
            <p:ph type="ctrTitle"/>
          </p:nvPr>
        </p:nvSpPr>
        <p:spPr/>
        <p:txBody>
          <a:bodyPr/>
          <a:lstStyle/>
          <a:p>
            <a:r>
              <a:rPr lang="hi-IN">
                <a:latin typeface="Nirmala UI"/>
                <a:cs typeface="Nirmala UI"/>
              </a:rPr>
              <a:t>अगले चरण</a:t>
            </a:r>
            <a:endParaRPr lang="hi-IN" dirty="0"/>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19</a:t>
            </a:fld>
            <a:endParaRPr lang="hi-IN" dirty="0"/>
          </a:p>
        </p:txBody>
      </p:sp>
    </p:spTree>
    <p:extLst>
      <p:ext uri="{BB962C8B-B14F-4D97-AF65-F5344CB8AC3E}">
        <p14:creationId xmlns:p14="http://schemas.microsoft.com/office/powerpoint/2010/main" val="3925401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7" name="Rectangle 6"/>
          <p:cNvSpPr/>
          <p:nvPr/>
        </p:nvSpPr>
        <p:spPr>
          <a:xfrm>
            <a:off x="647700" y="2540668"/>
            <a:ext cx="3467100" cy="1311128"/>
          </a:xfrm>
          <a:prstGeom prst="rect">
            <a:avLst/>
          </a:prstGeom>
        </p:spPr>
        <p:txBody>
          <a:bodyPr wrap="square">
            <a:spAutoFit/>
          </a:bodyPr>
          <a:lstStyle/>
          <a:p>
            <a:pPr>
              <a:lnSpc>
                <a:spcPct val="110000"/>
              </a:lnSpc>
            </a:pPr>
            <a:r>
              <a:rPr lang="hi-IN" sz="3600" dirty="0">
                <a:solidFill>
                  <a:schemeClr val="bg1"/>
                </a:solidFill>
                <a:latin typeface="Nirmala UI"/>
              </a:rPr>
              <a:t>आइए, कोड के बारे में बात करें</a:t>
            </a:r>
          </a:p>
        </p:txBody>
      </p:sp>
      <p:pic>
        <p:nvPicPr>
          <p:cNvPr id="3" name="Picture 2" descr="एक रंगीन इंद्रधनुष के पास से कार्टून रॉकेट उड़ान भरता है" title="एक रंगीन इंद्रधनुष के पास से कार्टून रॉकेट उड़ान भरता है"/>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27549" y="1031441"/>
            <a:ext cx="5991857" cy="4470315"/>
          </a:xfrm>
          <a:prstGeom prst="rect">
            <a:avLst/>
          </a:prstGeom>
        </p:spPr>
      </p:pic>
      <p:sp>
        <p:nvSpPr>
          <p:cNvPr id="5" name="Title 4" hidden="1"/>
          <p:cNvSpPr>
            <a:spLocks noGrp="1"/>
          </p:cNvSpPr>
          <p:nvPr>
            <p:ph type="ctrTitle"/>
          </p:nvPr>
        </p:nvSpPr>
        <p:spPr>
          <a:xfrm>
            <a:off x="1491914" y="935302"/>
            <a:ext cx="6316579" cy="1989667"/>
          </a:xfrm>
        </p:spPr>
        <p:txBody>
          <a:bodyPr/>
          <a:lstStyle/>
          <a:p>
            <a:r>
              <a:rPr lang="hi-IN" dirty="0">
                <a:latin typeface="Nirmala UI"/>
                <a:cs typeface="Nirmala UI"/>
              </a:rPr>
              <a:t>आइए, कोडिंग के बारे में बात करें</a:t>
            </a:r>
            <a:endParaRPr lang="hi-IN" dirty="0"/>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2</a:t>
            </a:fld>
            <a:endParaRPr lang="hi-IN" dirty="0"/>
          </a:p>
        </p:txBody>
      </p:sp>
    </p:spTree>
    <p:extLst>
      <p:ext uri="{BB962C8B-B14F-4D97-AF65-F5344CB8AC3E}">
        <p14:creationId xmlns:p14="http://schemas.microsoft.com/office/powerpoint/2010/main" val="16468419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युवक और युवतियों का समूह कैमरा की ओर मुस्कुरा कर साझा लैपटॉप से ऊपर देखते हुए जहाँ वे काम कर रहे हैं&#10;" title="युवक और युवतियों का समूह कैमरा की ओर मुस्कुरा कर साझा लैपटॉप से ऊपर देखते हुए जहाँ वे काम कर रहे हैं"/>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83148" y="111816"/>
            <a:ext cx="8864600" cy="5535006"/>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326" y="8660"/>
            <a:ext cx="9116501" cy="5715000"/>
          </a:xfrm>
          <a:prstGeom prst="rect">
            <a:avLst/>
          </a:prstGeom>
        </p:spPr>
      </p:pic>
      <p:pic>
        <p:nvPicPr>
          <p:cNvPr id="15" name="Picture 14" descr="Microsoft" hidden="1" title="Microsoft"/>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8559" y="169793"/>
            <a:ext cx="2956053" cy="1087365"/>
          </a:xfrm>
          <a:prstGeom prst="rect">
            <a:avLst/>
          </a:prstGeom>
        </p:spPr>
      </p:pic>
      <p:sp>
        <p:nvSpPr>
          <p:cNvPr id="13" name="Rectangle 12" descr="Hour of CodeTM से जुड़ने के लिए धन्यवाद&#10;"/>
          <p:cNvSpPr/>
          <p:nvPr/>
        </p:nvSpPr>
        <p:spPr>
          <a:xfrm>
            <a:off x="437178" y="2244267"/>
            <a:ext cx="5767679" cy="1311128"/>
          </a:xfrm>
          <a:prstGeom prst="rect">
            <a:avLst/>
          </a:prstGeom>
        </p:spPr>
        <p:txBody>
          <a:bodyPr wrap="square">
            <a:spAutoFit/>
          </a:bodyPr>
          <a:lstStyle/>
          <a:p>
            <a:pPr>
              <a:lnSpc>
                <a:spcPct val="110000"/>
              </a:lnSpc>
            </a:pPr>
            <a:r>
              <a:rPr lang="hi-IN" sz="3600" dirty="0">
                <a:solidFill>
                  <a:schemeClr val="bg1"/>
                </a:solidFill>
                <a:latin typeface="Nirmala UI"/>
              </a:rPr>
              <a:t>Minecraft</a:t>
            </a:r>
            <a:r>
              <a:rPr lang="hi-IN" dirty="0"/>
              <a:t> </a:t>
            </a:r>
            <a:r>
              <a:rPr lang="hi-IN" sz="3600" dirty="0">
                <a:solidFill>
                  <a:schemeClr val="bg1"/>
                </a:solidFill>
                <a:latin typeface="Nirmala UI"/>
              </a:rPr>
              <a:t>Hour of Code</a:t>
            </a:r>
            <a:r>
              <a:rPr lang="hi-IN" sz="3600" baseline="30000" dirty="0">
                <a:solidFill>
                  <a:schemeClr val="bg1"/>
                </a:solidFill>
                <a:latin typeface="Nirmala UI"/>
              </a:rPr>
              <a:t>TM</a:t>
            </a:r>
            <a:r>
              <a:rPr lang="hi-IN" sz="3600" dirty="0">
                <a:solidFill>
                  <a:schemeClr val="bg1"/>
                </a:solidFill>
                <a:latin typeface="Nirmala UI"/>
              </a:rPr>
              <a:t> से जुड़ने के लिए धन्यवाद</a:t>
            </a:r>
            <a:endParaRPr lang="hi-IN" sz="3600" dirty="0">
              <a:solidFill>
                <a:schemeClr val="bg1"/>
              </a:solidFill>
              <a:latin typeface="Nirmala UI"/>
              <a:ea typeface="Nirmala UI"/>
              <a:cs typeface="Nirmala UI"/>
            </a:endParaRPr>
          </a:p>
        </p:txBody>
      </p:sp>
      <p:sp>
        <p:nvSpPr>
          <p:cNvPr id="5" name="Title 4" hidden="1"/>
          <p:cNvSpPr>
            <a:spLocks noGrp="1"/>
          </p:cNvSpPr>
          <p:nvPr>
            <p:ph type="ctrTitle"/>
          </p:nvPr>
        </p:nvSpPr>
        <p:spPr/>
        <p:txBody>
          <a:bodyPr/>
          <a:lstStyle/>
          <a:p>
            <a:r>
              <a:rPr lang="hi-IN">
                <a:latin typeface="Nirmala UI"/>
                <a:cs typeface="Nirmala UI"/>
              </a:rPr>
              <a:t>जुड़ने के लिए धन्यवाद! </a:t>
            </a:r>
          </a:p>
        </p:txBody>
      </p:sp>
      <p:sp>
        <p:nvSpPr>
          <p:cNvPr id="3" name="Slide Number Placeholder 2" hidden="1"/>
          <p:cNvSpPr>
            <a:spLocks noGrp="1"/>
          </p:cNvSpPr>
          <p:nvPr>
            <p:ph type="sldNum" sz="quarter" idx="12"/>
          </p:nvPr>
        </p:nvSpPr>
        <p:spPr/>
        <p:txBody>
          <a:bodyPr/>
          <a:lstStyle/>
          <a:p>
            <a:fld id="{697781E3-FF4B-EC42-A17F-8D66E4334D12}" type="slidenum">
              <a:rPr lang="en-US" smtClean="0"/>
              <a:pPr/>
              <a:t>20</a:t>
            </a:fld>
            <a:endParaRPr lang="hi-IN" dirty="0"/>
          </a:p>
        </p:txBody>
      </p:sp>
      <p:sp>
        <p:nvSpPr>
          <p:cNvPr id="9" name="Rectangle 8">
            <a:extLst>
              <a:ext uri="{FF2B5EF4-FFF2-40B4-BE49-F238E27FC236}">
                <a16:creationId xmlns:a16="http://schemas.microsoft.com/office/drawing/2014/main" id="{71CF8A0C-15B4-45DA-A410-29015B5C663F}"/>
              </a:ext>
            </a:extLst>
          </p:cNvPr>
          <p:cNvSpPr/>
          <p:nvPr/>
        </p:nvSpPr>
        <p:spPr>
          <a:xfrm>
            <a:off x="369163" y="4347123"/>
            <a:ext cx="4572000" cy="1015663"/>
          </a:xfrm>
          <a:prstGeom prst="rect">
            <a:avLst/>
          </a:prstGeom>
        </p:spPr>
        <p:txBody>
          <a:bodyPr>
            <a:spAutoFit/>
          </a:bodyPr>
          <a:lstStyle/>
          <a:p>
            <a:pPr lvl="0">
              <a:defRPr/>
            </a:pPr>
            <a:endParaRPr lang="hi-IN" sz="1200" dirty="0">
              <a:solidFill>
                <a:schemeClr val="bg1"/>
              </a:solidFill>
              <a:latin typeface="Segoe UI Light" panose="020B0502040204020203" pitchFamily="34" charset="0"/>
              <a:ea typeface="Segoe Pro Light" charset="0"/>
              <a:cs typeface="Segoe UI Light" panose="020B0502040204020203" pitchFamily="34" charset="0"/>
            </a:endParaRPr>
          </a:p>
          <a:p>
            <a:pPr lvl="0">
              <a:defRPr/>
            </a:pPr>
            <a:r>
              <a:rPr lang="hi-IN" sz="1200" dirty="0">
                <a:solidFill>
                  <a:schemeClr val="bg1"/>
                </a:solidFill>
              </a:rPr>
              <a:t>© Code.org, 2017। Code.org®, CODE लोगो और Hour of Code®, Code.org के ट्रेडमार्क हैं</a:t>
            </a:r>
            <a:endParaRPr lang="hi-IN" sz="1200" dirty="0">
              <a:solidFill>
                <a:schemeClr val="bg1"/>
              </a:solidFill>
              <a:latin typeface="Segoe UI Light" panose="020B0502040204020203" pitchFamily="34" charset="0"/>
              <a:ea typeface="Segoe Pro Light" charset="0"/>
              <a:cs typeface="Segoe UI Light" panose="020B0502040204020203" pitchFamily="34" charset="0"/>
            </a:endParaRPr>
          </a:p>
          <a:p>
            <a:pPr lvl="0">
              <a:defRPr/>
            </a:pPr>
            <a:r>
              <a:rPr lang="hi-IN" sz="1200" dirty="0">
                <a:solidFill>
                  <a:schemeClr val="bg1"/>
                </a:solidFill>
              </a:rPr>
              <a:t>Mojang © 2017। "Minecraft", Mojang AB का एक ट्रेडमार्क है</a:t>
            </a:r>
          </a:p>
          <a:p>
            <a:pPr lvl="0">
              <a:defRPr/>
            </a:pPr>
            <a:r>
              <a:rPr lang="hi-IN" sz="1200" dirty="0">
                <a:solidFill>
                  <a:schemeClr val="bg1"/>
                </a:solidFill>
              </a:rPr>
              <a:t>© 2017 Microsoft Corporation। सर्वाधिकार सुरक्षित।</a:t>
            </a:r>
          </a:p>
        </p:txBody>
      </p:sp>
      <p:pic>
        <p:nvPicPr>
          <p:cNvPr id="10" name="Picture 9" descr="Microsoft" title="Microsoft">
            <a:extLst>
              <a:ext uri="{FF2B5EF4-FFF2-40B4-BE49-F238E27FC236}">
                <a16:creationId xmlns:a16="http://schemas.microsoft.com/office/drawing/2014/main" id="{3E61FE76-9785-4216-BEC6-CA7A3DEB1CA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16397" y="4668558"/>
            <a:ext cx="1887292" cy="694228"/>
          </a:xfrm>
          <a:prstGeom prst="rect">
            <a:avLst/>
          </a:prstGeom>
        </p:spPr>
      </p:pic>
    </p:spTree>
    <p:extLst>
      <p:ext uri="{BB962C8B-B14F-4D97-AF65-F5344CB8AC3E}">
        <p14:creationId xmlns:p14="http://schemas.microsoft.com/office/powerpoint/2010/main" val="3137942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Hour of Code 2015 - WORLDWIDE.mp4" descr="लैपटॉप पर टाइप करते हुए युवा प्राथमिक स्कूल के बच्चे। Code.org द्वारा Hour of Code™ वीडियो&#10;" title="Code.org द्वारा Hour of Code™ वीडियो"/>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9875" y="253999"/>
            <a:ext cx="8636000" cy="5191125"/>
          </a:xfrm>
          <a:prstGeom prst="rect">
            <a:avLst/>
          </a:prstGeom>
        </p:spPr>
      </p:pic>
      <p:sp>
        <p:nvSpPr>
          <p:cNvPr id="4" name="Title 3" hidden="1"/>
          <p:cNvSpPr>
            <a:spLocks noGrp="1"/>
          </p:cNvSpPr>
          <p:nvPr>
            <p:ph type="ctrTitle"/>
          </p:nvPr>
        </p:nvSpPr>
        <p:spPr/>
        <p:txBody>
          <a:bodyPr/>
          <a:lstStyle/>
          <a:p>
            <a:r>
              <a:rPr lang="hi-IN" dirty="0">
                <a:latin typeface="Nirmala UI"/>
                <a:cs typeface="Nirmala UI"/>
              </a:rPr>
              <a:t>Code.org द्वारा Hour of Code™ वीडियो</a:t>
            </a:r>
          </a:p>
        </p:txBody>
      </p:sp>
      <p:sp>
        <p:nvSpPr>
          <p:cNvPr id="9" name="Slide Number Placeholder 8" hidden="1"/>
          <p:cNvSpPr>
            <a:spLocks noGrp="1"/>
          </p:cNvSpPr>
          <p:nvPr>
            <p:ph type="sldNum" sz="quarter" idx="12"/>
          </p:nvPr>
        </p:nvSpPr>
        <p:spPr/>
        <p:txBody>
          <a:bodyPr/>
          <a:lstStyle/>
          <a:p>
            <a:fld id="{697781E3-FF4B-EC42-A17F-8D66E4334D12}" type="slidenum">
              <a:rPr lang="en-US" smtClean="0"/>
              <a:pPr/>
              <a:t>3</a:t>
            </a:fld>
            <a:endParaRPr lang="hi-IN" dirty="0"/>
          </a:p>
        </p:txBody>
      </p:sp>
    </p:spTree>
    <p:extLst>
      <p:ext uri="{BB962C8B-B14F-4D97-AF65-F5344CB8AC3E}">
        <p14:creationId xmlns:p14="http://schemas.microsoft.com/office/powerpoint/2010/main" val="3598971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0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0831" y="2091803"/>
            <a:ext cx="685487" cy="685487"/>
          </a:xfrm>
          <a:prstGeom prst="rect">
            <a:avLst/>
          </a:prstGeom>
        </p:spPr>
      </p:pic>
      <p:sp>
        <p:nvSpPr>
          <p:cNvPr id="7" name="Rectangle 6"/>
          <p:cNvSpPr/>
          <p:nvPr/>
        </p:nvSpPr>
        <p:spPr>
          <a:xfrm>
            <a:off x="224588" y="2868793"/>
            <a:ext cx="4347411" cy="646331"/>
          </a:xfrm>
          <a:prstGeom prst="rect">
            <a:avLst/>
          </a:prstGeom>
        </p:spPr>
        <p:txBody>
          <a:bodyPr wrap="square">
            <a:spAutoFit/>
          </a:bodyPr>
          <a:lstStyle/>
          <a:p>
            <a:pPr algn="ctr"/>
            <a:r>
              <a:rPr lang="hi-IN" sz="3600" dirty="0">
                <a:solidFill>
                  <a:schemeClr val="bg1"/>
                </a:solidFill>
                <a:latin typeface="Nirmala UI"/>
              </a:rPr>
              <a:t>प्रश्न</a:t>
            </a:r>
            <a:endParaRPr lang="hi-IN" sz="3600" dirty="0">
              <a:solidFill>
                <a:schemeClr val="bg1"/>
              </a:solidFill>
              <a:latin typeface="Nirmala UI"/>
              <a:ea typeface="Nirmala UI"/>
              <a:cs typeface="Nirmala UI"/>
            </a:endParaRPr>
          </a:p>
        </p:txBody>
      </p:sp>
      <p:sp>
        <p:nvSpPr>
          <p:cNvPr id="15" name="Rectangle 14" descr="&#10;"/>
          <p:cNvSpPr/>
          <p:nvPr/>
        </p:nvSpPr>
        <p:spPr>
          <a:xfrm>
            <a:off x="5021800" y="1149340"/>
            <a:ext cx="3657599" cy="3194721"/>
          </a:xfrm>
          <a:prstGeom prst="rect">
            <a:avLst/>
          </a:prstGeom>
        </p:spPr>
        <p:txBody>
          <a:bodyPr wrap="square">
            <a:spAutoFit/>
          </a:bodyPr>
          <a:lstStyle/>
          <a:p>
            <a:r>
              <a:rPr lang="hi-IN" sz="3600" dirty="0">
                <a:latin typeface="Nirmala UI"/>
              </a:rPr>
              <a:t>कोड क्या है?</a:t>
            </a:r>
          </a:p>
          <a:p>
            <a:endParaRPr lang="hi-IN" sz="3600" dirty="0">
              <a:latin typeface="Nirmala UI"/>
              <a:ea typeface="Nirmala UI"/>
              <a:cs typeface="Nirmala UI"/>
            </a:endParaRPr>
          </a:p>
          <a:p>
            <a:pPr>
              <a:lnSpc>
                <a:spcPct val="120000"/>
              </a:lnSpc>
            </a:pPr>
            <a:r>
              <a:rPr lang="hi-IN" sz="3600" dirty="0">
                <a:latin typeface="Nirmala UI"/>
              </a:rPr>
              <a:t>जब आप “कोड” सुनते हैं तो क्या सोचते हैं?</a:t>
            </a:r>
            <a:endParaRPr lang="hi-IN" sz="1800" dirty="0">
              <a:effectLst/>
              <a:latin typeface="Nirmala UI"/>
              <a:cs typeface="Nirmala UI"/>
            </a:endParaRPr>
          </a:p>
        </p:txBody>
      </p:sp>
      <p:sp>
        <p:nvSpPr>
          <p:cNvPr id="3" name="Title 2" hidden="1"/>
          <p:cNvSpPr>
            <a:spLocks noGrp="1"/>
          </p:cNvSpPr>
          <p:nvPr>
            <p:ph type="ctrTitle"/>
          </p:nvPr>
        </p:nvSpPr>
        <p:spPr/>
        <p:txBody>
          <a:bodyPr/>
          <a:lstStyle/>
          <a:p>
            <a:r>
              <a:rPr lang="hi-IN" dirty="0">
                <a:latin typeface="Nirmala UI"/>
                <a:cs typeface="Nirmala UI"/>
              </a:rPr>
              <a:t>आप </a:t>
            </a:r>
            <a:r>
              <a:rPr lang="en-US" dirty="0">
                <a:latin typeface="Nirmala UI"/>
                <a:cs typeface="Nirmala UI"/>
              </a:rPr>
              <a:t>“</a:t>
            </a:r>
            <a:r>
              <a:rPr lang="hi-IN" dirty="0">
                <a:latin typeface="Nirmala UI"/>
                <a:cs typeface="Nirmala UI"/>
              </a:rPr>
              <a:t>कोडिंग</a:t>
            </a:r>
            <a:r>
              <a:rPr lang="en-US" dirty="0">
                <a:latin typeface="Nirmala UI"/>
                <a:cs typeface="Nirmala UI"/>
              </a:rPr>
              <a:t>”</a:t>
            </a:r>
            <a:r>
              <a:rPr lang="hi-IN" dirty="0">
                <a:latin typeface="Nirmala UI"/>
                <a:cs typeface="Nirmala UI"/>
              </a:rPr>
              <a:t> के बारे में क्या जानते हैं? </a:t>
            </a:r>
          </a:p>
        </p:txBody>
      </p:sp>
      <p:sp>
        <p:nvSpPr>
          <p:cNvPr id="11" name="Slide Number Placeholder 10" hidden="1"/>
          <p:cNvSpPr>
            <a:spLocks noGrp="1"/>
          </p:cNvSpPr>
          <p:nvPr>
            <p:ph type="sldNum" sz="quarter" idx="12"/>
          </p:nvPr>
        </p:nvSpPr>
        <p:spPr/>
        <p:txBody>
          <a:bodyPr/>
          <a:lstStyle/>
          <a:p>
            <a:fld id="{697781E3-FF4B-EC42-A17F-8D66E4334D12}" type="slidenum">
              <a:rPr lang="en-US" smtClean="0"/>
              <a:pPr/>
              <a:t>4</a:t>
            </a:fld>
            <a:endParaRPr lang="hi-IN" dirty="0"/>
          </a:p>
        </p:txBody>
      </p:sp>
    </p:spTree>
    <p:extLst>
      <p:ext uri="{BB962C8B-B14F-4D97-AF65-F5344CB8AC3E}">
        <p14:creationId xmlns:p14="http://schemas.microsoft.com/office/powerpoint/2010/main" val="1044560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42" y="-22504"/>
            <a:ext cx="9116501" cy="5715000"/>
          </a:xfrm>
          <a:prstGeom prst="rect">
            <a:avLst/>
          </a:prstGeom>
        </p:spPr>
      </p:pic>
      <p:sp>
        <p:nvSpPr>
          <p:cNvPr id="7" name="Rectangle 6"/>
          <p:cNvSpPr/>
          <p:nvPr/>
        </p:nvSpPr>
        <p:spPr>
          <a:xfrm>
            <a:off x="571372" y="1980337"/>
            <a:ext cx="3826172" cy="2086725"/>
          </a:xfrm>
          <a:prstGeom prst="rect">
            <a:avLst/>
          </a:prstGeom>
        </p:spPr>
        <p:txBody>
          <a:bodyPr wrap="square">
            <a:spAutoFit/>
          </a:bodyPr>
          <a:lstStyle/>
          <a:p>
            <a:pPr>
              <a:lnSpc>
                <a:spcPct val="120000"/>
              </a:lnSpc>
            </a:pPr>
            <a:r>
              <a:rPr lang="hi-IN" sz="3600" dirty="0">
                <a:solidFill>
                  <a:schemeClr val="bg1"/>
                </a:solidFill>
                <a:latin typeface="Nirmala UI"/>
              </a:rPr>
              <a:t>कोडिंग ऐप्स और वेबसाइट निर्माण के तरीक़े से जुड़ा है</a:t>
            </a:r>
          </a:p>
        </p:txBody>
      </p:sp>
      <p:pic>
        <p:nvPicPr>
          <p:cNvPr id="3" name="Picture 2" descr="कार्टून युवक अपनी आँखें मूँद लेता है और अपने जीवन में विभिन्न रूप में मौजूद कोड के बारे में सोचते हुए मुस्कुराता है। एक रोबो, बैंगनी हाथी, मोबाइल फ़ोन, और एक गिटार युवक के मन में उसकी कल्पना का प्रतिनिधित्व करने के लिए उभरने वाले अनेक बेतरतीब, मज़ेदार छवियों में से हैं।" title="एक कार्टून युवक उसके जीवन में कोड की मौजूदगी की कल्पना करता है"/>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4624212" y="254000"/>
            <a:ext cx="4281663" cy="5238750"/>
          </a:xfrm>
          <a:prstGeom prst="rect">
            <a:avLst/>
          </a:prstGeom>
        </p:spPr>
      </p:pic>
      <p:sp>
        <p:nvSpPr>
          <p:cNvPr id="5" name="Title 4" hidden="1"/>
          <p:cNvSpPr>
            <a:spLocks noGrp="1"/>
          </p:cNvSpPr>
          <p:nvPr>
            <p:ph type="ctrTitle"/>
          </p:nvPr>
        </p:nvSpPr>
        <p:spPr/>
        <p:txBody>
          <a:bodyPr/>
          <a:lstStyle/>
          <a:p>
            <a:r>
              <a:rPr lang="hi-IN">
                <a:latin typeface="Nirmala UI"/>
                <a:cs typeface="Nirmala UI"/>
              </a:rPr>
              <a:t>कोडिंग इसके बारे में है… </a:t>
            </a:r>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5</a:t>
            </a:fld>
            <a:endParaRPr lang="hi-IN" dirty="0"/>
          </a:p>
        </p:txBody>
      </p:sp>
    </p:spTree>
    <p:extLst>
      <p:ext uri="{BB962C8B-B14F-4D97-AF65-F5344CB8AC3E}">
        <p14:creationId xmlns:p14="http://schemas.microsoft.com/office/powerpoint/2010/main" val="1769873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युवक टैबलेट और मोबाइल उपकरण से कहता है, &quot;हेलो!&quot; और उपकरण केवल &quot;?&quot; में उत्तर देता है - उन्हें युवक की भाषा समझ में नहीं आती है क्योंकि वह उनकी भाषा नहीं बोलता है।&#10;" title="युवक कंप्यूटर से अंग्रेज़ी में बात करता है"/>
          <p:cNvGrpSpPr/>
          <p:nvPr/>
        </p:nvGrpSpPr>
        <p:grpSpPr>
          <a:xfrm>
            <a:off x="12700" y="-11663"/>
            <a:ext cx="9116501" cy="5715000"/>
            <a:chOff x="12700" y="-11663"/>
            <a:chExt cx="9116501" cy="5715000"/>
          </a:xfrm>
        </p:grpSpPr>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11663"/>
              <a:ext cx="9116501" cy="571500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600" y="1680801"/>
              <a:ext cx="2371101" cy="3669074"/>
            </a:xfrm>
            <a:prstGeom prst="rect">
              <a:avLst/>
            </a:prstGeom>
          </p:spPr>
        </p:pic>
        <p:sp>
          <p:nvSpPr>
            <p:cNvPr id="21" name="Rounded Rectangular Callout 20"/>
            <p:cNvSpPr/>
            <p:nvPr/>
          </p:nvSpPr>
          <p:spPr>
            <a:xfrm>
              <a:off x="2428875"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9" name="TextBox 8"/>
            <p:cNvSpPr txBox="1"/>
            <p:nvPr/>
          </p:nvSpPr>
          <p:spPr>
            <a:xfrm>
              <a:off x="2484689" y="682625"/>
              <a:ext cx="1508126" cy="584776"/>
            </a:xfrm>
            <a:prstGeom prst="rect">
              <a:avLst/>
            </a:prstGeom>
            <a:noFill/>
          </p:spPr>
          <p:txBody>
            <a:bodyPr wrap="square" rtlCol="0">
              <a:spAutoFit/>
            </a:bodyPr>
            <a:lstStyle/>
            <a:p>
              <a:pPr algn="ctr"/>
              <a:r>
                <a:rPr lang="hi-IN" sz="3200" dirty="0">
                  <a:latin typeface="Nirmala UI"/>
                </a:rPr>
                <a:t>हेलो!</a:t>
              </a:r>
              <a:endParaRPr lang="hi-IN" sz="3200" b="1" dirty="0">
                <a:latin typeface="Nirmala UI"/>
                <a:cs typeface="Nirmala UI"/>
              </a:endParaRPr>
            </a:p>
          </p:txBody>
        </p:sp>
        <p:grpSp>
          <p:nvGrpSpPr>
            <p:cNvPr id="31" name="Group 30"/>
            <p:cNvGrpSpPr/>
            <p:nvPr/>
          </p:nvGrpSpPr>
          <p:grpSpPr>
            <a:xfrm>
              <a:off x="4889500" y="1365250"/>
              <a:ext cx="1635125" cy="904875"/>
              <a:chOff x="5810250" y="539750"/>
              <a:chExt cx="1635125" cy="904875"/>
            </a:xfrm>
          </p:grpSpPr>
          <p:sp>
            <p:nvSpPr>
              <p:cNvPr id="23" name="Rounded Rectangular Callout 22"/>
              <p:cNvSpPr/>
              <p:nvPr/>
            </p:nvSpPr>
            <p:spPr>
              <a:xfrm flipH="1">
                <a:off x="5810250"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20" name="TextBox 19"/>
              <p:cNvSpPr txBox="1"/>
              <p:nvPr/>
            </p:nvSpPr>
            <p:spPr>
              <a:xfrm>
                <a:off x="5873750" y="682625"/>
                <a:ext cx="1508126" cy="584776"/>
              </a:xfrm>
              <a:prstGeom prst="rect">
                <a:avLst/>
              </a:prstGeom>
              <a:noFill/>
            </p:spPr>
            <p:txBody>
              <a:bodyPr wrap="square" rtlCol="0">
                <a:spAutoFit/>
              </a:bodyPr>
              <a:lstStyle/>
              <a:p>
                <a:pPr algn="ctr"/>
                <a:r>
                  <a:rPr lang="hi-IN" sz="3200" dirty="0">
                    <a:latin typeface="Nirmala UI"/>
                  </a:rPr>
                  <a:t>?</a:t>
                </a:r>
                <a:endParaRPr lang="hi-IN" sz="3200" b="1" dirty="0">
                  <a:latin typeface="Nirmala UI"/>
                  <a:cs typeface="Nirmala UI"/>
                </a:endParaRPr>
              </a:p>
            </p:txBody>
          </p:sp>
        </p:grpSp>
        <p:grpSp>
          <p:nvGrpSpPr>
            <p:cNvPr id="28" name="Group 27"/>
            <p:cNvGrpSpPr/>
            <p:nvPr/>
          </p:nvGrpSpPr>
          <p:grpSpPr>
            <a:xfrm>
              <a:off x="5004747" y="2966096"/>
              <a:ext cx="3440753" cy="1737095"/>
              <a:chOff x="5036497" y="3474096"/>
              <a:chExt cx="3440753" cy="1737095"/>
            </a:xfrm>
          </p:grpSpPr>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1456" y="3474096"/>
                <a:ext cx="2745794" cy="1526640"/>
              </a:xfrm>
              <a:prstGeom prst="rect">
                <a:avLst/>
              </a:prstGeom>
            </p:spPr>
          </p:pic>
          <p:pic>
            <p:nvPicPr>
              <p:cNvPr id="24" name="Picture 2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6497" y="3556249"/>
                <a:ext cx="1253628" cy="1654942"/>
              </a:xfrm>
              <a:prstGeom prst="rect">
                <a:avLst/>
              </a:prstGeom>
              <a:scene3d>
                <a:camera prst="orthographicFront">
                  <a:rot lat="0" lon="0" rev="1200000"/>
                </a:camera>
                <a:lightRig rig="threePt" dir="t"/>
              </a:scene3d>
            </p:spPr>
          </p:pic>
        </p:grpSp>
      </p:grpSp>
      <p:sp>
        <p:nvSpPr>
          <p:cNvPr id="5" name="Title 4" hidden="1"/>
          <p:cNvSpPr>
            <a:spLocks noGrp="1"/>
          </p:cNvSpPr>
          <p:nvPr>
            <p:ph type="ctrTitle"/>
          </p:nvPr>
        </p:nvSpPr>
        <p:spPr/>
        <p:txBody>
          <a:bodyPr/>
          <a:lstStyle/>
          <a:p>
            <a:r>
              <a:rPr lang="hi-IN">
                <a:latin typeface="Nirmala UI"/>
                <a:cs typeface="Nirmala UI"/>
              </a:rPr>
              <a:t>आप कंप्यूटर के साथ संवाद कर सकते हैं</a:t>
            </a:r>
            <a:endParaRPr lang="hi-IN" dirty="0"/>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6</a:t>
            </a:fld>
            <a:endParaRPr lang="hi-IN" dirty="0"/>
          </a:p>
        </p:txBody>
      </p:sp>
    </p:spTree>
    <p:extLst>
      <p:ext uri="{BB962C8B-B14F-4D97-AF65-F5344CB8AC3E}">
        <p14:creationId xmlns:p14="http://schemas.microsoft.com/office/powerpoint/2010/main" val="496595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descr="एक युवती टैबलेट और मोबाइल उपकरण से कोड में बात करती है। उपकरण समझ जाते हैं, क्योंकि युवती उनकी भाषा बोलती है: कोड।" title="युवती कंप्यूटर से कोड में बात करती है"/>
          <p:cNvGrpSpPr/>
          <p:nvPr/>
        </p:nvGrpSpPr>
        <p:grpSpPr>
          <a:xfrm>
            <a:off x="12700" y="0"/>
            <a:ext cx="9116501" cy="5715000"/>
            <a:chOff x="12700" y="0"/>
            <a:chExt cx="9116501" cy="5715000"/>
          </a:xfrm>
        </p:grpSpPr>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9275" y="1952625"/>
              <a:ext cx="2951251" cy="3397250"/>
            </a:xfrm>
            <a:prstGeom prst="rect">
              <a:avLst/>
            </a:prstGeom>
          </p:spPr>
        </p:pic>
        <p:sp>
          <p:nvSpPr>
            <p:cNvPr id="22" name="Rounded Rectangular Callout 21"/>
            <p:cNvSpPr/>
            <p:nvPr/>
          </p:nvSpPr>
          <p:spPr>
            <a:xfrm>
              <a:off x="2428875" y="539750"/>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17" name="TextBox 16"/>
            <p:cNvSpPr txBox="1"/>
            <p:nvPr/>
          </p:nvSpPr>
          <p:spPr>
            <a:xfrm>
              <a:off x="2492375" y="682625"/>
              <a:ext cx="1508126" cy="584776"/>
            </a:xfrm>
            <a:prstGeom prst="rect">
              <a:avLst/>
            </a:prstGeom>
            <a:noFill/>
          </p:spPr>
          <p:txBody>
            <a:bodyPr wrap="square" rtlCol="0">
              <a:spAutoFit/>
            </a:bodyPr>
            <a:lstStyle/>
            <a:p>
              <a:pPr algn="ctr"/>
              <a:r>
                <a:rPr lang="hi-IN" sz="3200" dirty="0">
                  <a:latin typeface="Nirmala UI"/>
                </a:rPr>
                <a:t>&lt;/&gt; {}</a:t>
              </a:r>
              <a:endParaRPr lang="hi-IN" sz="3200" b="1" dirty="0">
                <a:latin typeface="Nirmala UI"/>
                <a:cs typeface="Nirmala UI"/>
              </a:endParaRPr>
            </a:p>
          </p:txBody>
        </p:sp>
        <p:grpSp>
          <p:nvGrpSpPr>
            <p:cNvPr id="2" name="Group 1"/>
            <p:cNvGrpSpPr/>
            <p:nvPr/>
          </p:nvGrpSpPr>
          <p:grpSpPr>
            <a:xfrm>
              <a:off x="4873625" y="1349375"/>
              <a:ext cx="1635125" cy="904875"/>
              <a:chOff x="4873625" y="1317625"/>
              <a:chExt cx="1635125" cy="904875"/>
            </a:xfrm>
          </p:grpSpPr>
          <p:sp>
            <p:nvSpPr>
              <p:cNvPr id="23" name="Rounded Rectangular Callout 22"/>
              <p:cNvSpPr/>
              <p:nvPr/>
            </p:nvSpPr>
            <p:spPr>
              <a:xfrm flipH="1">
                <a:off x="4873625" y="1317625"/>
                <a:ext cx="1635125" cy="904875"/>
              </a:xfrm>
              <a:prstGeom prst="wedgeRoundRectCallout">
                <a:avLst>
                  <a:gd name="adj1" fmla="val -34425"/>
                  <a:gd name="adj2" fmla="val 90570"/>
                  <a:gd name="adj3" fmla="val 16667"/>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19" name="TextBox 18"/>
              <p:cNvSpPr txBox="1"/>
              <p:nvPr/>
            </p:nvSpPr>
            <p:spPr>
              <a:xfrm>
                <a:off x="4937124" y="1460500"/>
                <a:ext cx="1508126" cy="584776"/>
              </a:xfrm>
              <a:prstGeom prst="rect">
                <a:avLst/>
              </a:prstGeom>
              <a:noFill/>
            </p:spPr>
            <p:txBody>
              <a:bodyPr wrap="square" rtlCol="0">
                <a:spAutoFit/>
              </a:bodyPr>
              <a:lstStyle/>
              <a:p>
                <a:pPr algn="ctr"/>
                <a:r>
                  <a:rPr lang="hi-IN" sz="3200" dirty="0">
                    <a:latin typeface="Nirmala UI"/>
                  </a:rPr>
                  <a:t>:)</a:t>
                </a:r>
                <a:endParaRPr lang="hi-IN" sz="3200" b="1" dirty="0">
                  <a:latin typeface="Nirmala UI"/>
                  <a:cs typeface="Nirmala UI"/>
                </a:endParaRPr>
              </a:p>
            </p:txBody>
          </p:sp>
        </p:grpSp>
        <p:grpSp>
          <p:nvGrpSpPr>
            <p:cNvPr id="24" name="Group 23"/>
            <p:cNvGrpSpPr/>
            <p:nvPr/>
          </p:nvGrpSpPr>
          <p:grpSpPr>
            <a:xfrm>
              <a:off x="5004747" y="2966096"/>
              <a:ext cx="3440753" cy="1737095"/>
              <a:chOff x="5036497" y="3474096"/>
              <a:chExt cx="3440753" cy="1737095"/>
            </a:xfrm>
          </p:grpSpPr>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31456" y="3474096"/>
                <a:ext cx="2745794" cy="1526640"/>
              </a:xfrm>
              <a:prstGeom prst="rect">
                <a:avLst/>
              </a:prstGeom>
            </p:spPr>
          </p:pic>
          <p:pic>
            <p:nvPicPr>
              <p:cNvPr id="26" name="Picture 2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36497" y="3556249"/>
                <a:ext cx="1253628" cy="1654942"/>
              </a:xfrm>
              <a:prstGeom prst="rect">
                <a:avLst/>
              </a:prstGeom>
              <a:scene3d>
                <a:camera prst="orthographicFront">
                  <a:rot lat="0" lon="0" rev="1200000"/>
                </a:camera>
                <a:lightRig rig="threePt" dir="t"/>
              </a:scene3d>
            </p:spPr>
          </p:pic>
        </p:grpSp>
      </p:grpSp>
      <p:sp>
        <p:nvSpPr>
          <p:cNvPr id="6" name="Title 5" hidden="1"/>
          <p:cNvSpPr>
            <a:spLocks noGrp="1"/>
          </p:cNvSpPr>
          <p:nvPr>
            <p:ph type="ctrTitle"/>
          </p:nvPr>
        </p:nvSpPr>
        <p:spPr/>
        <p:txBody>
          <a:bodyPr/>
          <a:lstStyle/>
          <a:p>
            <a:r>
              <a:rPr lang="hi-IN">
                <a:latin typeface="Nirmala UI"/>
                <a:cs typeface="Nirmala UI"/>
              </a:rPr>
              <a:t>कंप्यूटर कोड की भाषा समझते हैं</a:t>
            </a:r>
            <a:endParaRPr lang="hi-IN" dirty="0"/>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7</a:t>
            </a:fld>
            <a:endParaRPr lang="hi-IN" dirty="0"/>
          </a:p>
        </p:txBody>
      </p:sp>
    </p:spTree>
    <p:extLst>
      <p:ext uri="{BB962C8B-B14F-4D97-AF65-F5344CB8AC3E}">
        <p14:creationId xmlns:p14="http://schemas.microsoft.com/office/powerpoint/2010/main" val="725212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16501" cy="5715000"/>
          </a:xfrm>
          <a:prstGeom prst="rect">
            <a:avLst/>
          </a:prstGeom>
        </p:spPr>
      </p:pic>
      <p:sp>
        <p:nvSpPr>
          <p:cNvPr id="7" name="Rectangle 6"/>
          <p:cNvSpPr/>
          <p:nvPr/>
        </p:nvSpPr>
        <p:spPr>
          <a:xfrm>
            <a:off x="647700" y="2540668"/>
            <a:ext cx="3142247" cy="1360244"/>
          </a:xfrm>
          <a:prstGeom prst="rect">
            <a:avLst/>
          </a:prstGeom>
        </p:spPr>
        <p:txBody>
          <a:bodyPr wrap="square">
            <a:spAutoFit/>
          </a:bodyPr>
          <a:lstStyle/>
          <a:p>
            <a:pPr>
              <a:lnSpc>
                <a:spcPct val="120000"/>
              </a:lnSpc>
            </a:pPr>
            <a:r>
              <a:rPr lang="hi-IN" sz="3600" dirty="0">
                <a:solidFill>
                  <a:schemeClr val="bg1"/>
                </a:solidFill>
                <a:latin typeface="Nirmala UI"/>
              </a:rPr>
              <a:t>कोडिंग इसके बारे में है…</a:t>
            </a:r>
          </a:p>
        </p:txBody>
      </p:sp>
      <p:pic>
        <p:nvPicPr>
          <p:cNvPr id="8" name="Picture 7" descr="बॉट और टर्टल एक खंड पर खड़े हैं" title="बॉट और टर्टल एक खंड पर खड़े हैं"/>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5385" y="828358"/>
            <a:ext cx="3120188" cy="4058284"/>
          </a:xfrm>
          <a:prstGeom prst="rect">
            <a:avLst/>
          </a:prstGeom>
        </p:spPr>
      </p:pic>
      <p:sp>
        <p:nvSpPr>
          <p:cNvPr id="4" name="Title 3" hidden="1"/>
          <p:cNvSpPr>
            <a:spLocks noGrp="1"/>
          </p:cNvSpPr>
          <p:nvPr>
            <p:ph type="ctrTitle"/>
          </p:nvPr>
        </p:nvSpPr>
        <p:spPr/>
        <p:txBody>
          <a:bodyPr/>
          <a:lstStyle/>
          <a:p>
            <a:r>
              <a:rPr lang="hi-IN">
                <a:latin typeface="Nirmala UI"/>
                <a:cs typeface="Nirmala UI"/>
              </a:rPr>
              <a:t>कोडिंग क्या है?</a:t>
            </a:r>
            <a:endParaRPr lang="hi-IN" dirty="0"/>
          </a:p>
        </p:txBody>
      </p:sp>
      <p:sp>
        <p:nvSpPr>
          <p:cNvPr id="2" name="Slide Number Placeholder 1" hidden="1"/>
          <p:cNvSpPr>
            <a:spLocks noGrp="1"/>
          </p:cNvSpPr>
          <p:nvPr>
            <p:ph type="sldNum" sz="quarter" idx="12"/>
          </p:nvPr>
        </p:nvSpPr>
        <p:spPr/>
        <p:txBody>
          <a:bodyPr/>
          <a:lstStyle/>
          <a:p>
            <a:fld id="{697781E3-FF4B-EC42-A17F-8D66E4334D12}" type="slidenum">
              <a:rPr lang="en-US" smtClean="0"/>
              <a:pPr/>
              <a:t>8</a:t>
            </a:fld>
            <a:endParaRPr lang="hi-IN" dirty="0"/>
          </a:p>
        </p:txBody>
      </p:sp>
    </p:spTree>
    <p:extLst>
      <p:ext uri="{BB962C8B-B14F-4D97-AF65-F5344CB8AC3E}">
        <p14:creationId xmlns:p14="http://schemas.microsoft.com/office/powerpoint/2010/main" val="664571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99" y="0"/>
            <a:ext cx="9116501" cy="5715000"/>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89300" y="2039112"/>
            <a:ext cx="685800" cy="685800"/>
          </a:xfrm>
          <a:prstGeom prst="rect">
            <a:avLst/>
          </a:prstGeom>
        </p:spPr>
      </p:pic>
      <p:sp>
        <p:nvSpPr>
          <p:cNvPr id="17" name="Rectangle 16"/>
          <p:cNvSpPr/>
          <p:nvPr/>
        </p:nvSpPr>
        <p:spPr>
          <a:xfrm>
            <a:off x="224592" y="2883752"/>
            <a:ext cx="4342724" cy="646331"/>
          </a:xfrm>
          <a:prstGeom prst="rect">
            <a:avLst/>
          </a:prstGeom>
        </p:spPr>
        <p:txBody>
          <a:bodyPr wrap="square">
            <a:spAutoFit/>
          </a:bodyPr>
          <a:lstStyle/>
          <a:p>
            <a:pPr algn="ctr"/>
            <a:r>
              <a:rPr lang="hi-IN" sz="3600" dirty="0">
                <a:solidFill>
                  <a:schemeClr val="bg1"/>
                </a:solidFill>
                <a:latin typeface="Nirmala UI"/>
              </a:rPr>
              <a:t>समस्या निदान</a:t>
            </a:r>
            <a:endParaRPr lang="hi-IN" sz="3600" dirty="0">
              <a:solidFill>
                <a:schemeClr val="bg1"/>
              </a:solidFill>
              <a:latin typeface="Nirmala UI"/>
              <a:ea typeface="Nirmala UI"/>
              <a:cs typeface="Nirmala UI"/>
            </a:endParaRPr>
          </a:p>
        </p:txBody>
      </p:sp>
      <p:pic>
        <p:nvPicPr>
          <p:cNvPr id="10" name="Picture 9" descr="दो पैर और दो आँखों वाला एक मानव-जीव के आकार वाला रंगीन रिंग-स्टैकिंग खिलौना ब्लॉक पर खड़ा है" title="दो पैर और दो आँखों वाला एक मानव-जीव के आकार वाला रंगीन रिंग-स्टैकिंग खिलौना ब्लॉक पर खड़ा है"/>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32170" y="1317873"/>
            <a:ext cx="1656080" cy="3320046"/>
          </a:xfrm>
          <a:prstGeom prst="rect">
            <a:avLst/>
          </a:prstGeom>
        </p:spPr>
      </p:pic>
      <p:sp>
        <p:nvSpPr>
          <p:cNvPr id="6" name="Title 5" hidden="1"/>
          <p:cNvSpPr>
            <a:spLocks noGrp="1"/>
          </p:cNvSpPr>
          <p:nvPr>
            <p:ph type="ctrTitle"/>
          </p:nvPr>
        </p:nvSpPr>
        <p:spPr/>
        <p:txBody>
          <a:bodyPr/>
          <a:lstStyle/>
          <a:p>
            <a:r>
              <a:rPr lang="hi-IN">
                <a:latin typeface="Nirmala UI"/>
                <a:cs typeface="Nirmala UI"/>
              </a:rPr>
              <a:t>समस्या निदान</a:t>
            </a:r>
            <a:endParaRPr lang="hi-IN" dirty="0"/>
          </a:p>
        </p:txBody>
      </p:sp>
      <p:sp>
        <p:nvSpPr>
          <p:cNvPr id="4" name="Slide Number Placeholder 3" hidden="1"/>
          <p:cNvSpPr>
            <a:spLocks noGrp="1"/>
          </p:cNvSpPr>
          <p:nvPr>
            <p:ph type="sldNum" sz="quarter" idx="12"/>
          </p:nvPr>
        </p:nvSpPr>
        <p:spPr/>
        <p:txBody>
          <a:bodyPr/>
          <a:lstStyle/>
          <a:p>
            <a:fld id="{697781E3-FF4B-EC42-A17F-8D66E4334D12}" type="slidenum">
              <a:rPr lang="en-US" smtClean="0"/>
              <a:pPr/>
              <a:t>9</a:t>
            </a:fld>
            <a:endParaRPr lang="hi-IN" dirty="0"/>
          </a:p>
        </p:txBody>
      </p:sp>
    </p:spTree>
    <p:extLst>
      <p:ext uri="{BB962C8B-B14F-4D97-AF65-F5344CB8AC3E}">
        <p14:creationId xmlns:p14="http://schemas.microsoft.com/office/powerpoint/2010/main" val="88882122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2889</Words>
  <Application>Microsoft Office PowerPoint</Application>
  <PresentationFormat>On-screen Show (16:10)</PresentationFormat>
  <Paragraphs>325</Paragraphs>
  <Slides>20</Slides>
  <Notes>20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handy</vt:lpstr>
      <vt:lpstr>Arial</vt:lpstr>
      <vt:lpstr>Calibri</vt:lpstr>
      <vt:lpstr>Calibri Light</vt:lpstr>
      <vt:lpstr>Mangal</vt:lpstr>
      <vt:lpstr>Nirmala UI</vt:lpstr>
      <vt:lpstr>Segoe Pro Light</vt:lpstr>
      <vt:lpstr>Segoe UI Light</vt:lpstr>
      <vt:lpstr>Office Theme</vt:lpstr>
      <vt:lpstr>Hour of Code™ में आपका स्वागत है</vt:lpstr>
      <vt:lpstr>आइए, कोडिंग के बारे में बात करें</vt:lpstr>
      <vt:lpstr>Code.org द्वारा Hour of Code™ वीडियो</vt:lpstr>
      <vt:lpstr>आप “कोडिंग” के बारे में क्या जानते हैं? </vt:lpstr>
      <vt:lpstr>कोडिंग इसके बारे में है… </vt:lpstr>
      <vt:lpstr>आप कंप्यूटर के साथ संवाद कर सकते हैं</vt:lpstr>
      <vt:lpstr>कंप्यूटर कोड की भाषा समझते हैं</vt:lpstr>
      <vt:lpstr>कोडिंग क्या है?</vt:lpstr>
      <vt:lpstr>समस्या निदान</vt:lpstr>
      <vt:lpstr>अपनी कल्पना का उपयोग करना</vt:lpstr>
      <vt:lpstr>मित्रों के साथ काम करना</vt:lpstr>
      <vt:lpstr>आप क्या करना पसंद करते हैं?</vt:lpstr>
      <vt:lpstr>कोडिंग को उस चीज़ का हिस्सा बनाएँ जिसे आप चाहते हैं</vt:lpstr>
      <vt:lpstr>How it goes down </vt:lpstr>
      <vt:lpstr>Find your tutorial</vt:lpstr>
      <vt:lpstr>Wrap up </vt:lpstr>
      <vt:lpstr>अब कोडिंग के बारे मं आपके क्या विचार हैं? </vt:lpstr>
      <vt:lpstr>PowerPoint Presentation</vt:lpstr>
      <vt:lpstr>अगले चरण</vt:lpstr>
      <vt:lpstr>जुड़ने के लिए धन्यवाद!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2016-11-16T17:13:12Z</dcterms:created>
  <dcterms:modified xsi:type="dcterms:W3CDTF">2017-10-31T03:17:45Z</dcterms:modified>
</cp:coreProperties>
</file>

<file path=docProps/thumbnail.jpeg>
</file>